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67" r:id="rId2"/>
    <p:sldId id="266" r:id="rId3"/>
    <p:sldId id="323" r:id="rId4"/>
    <p:sldId id="325" r:id="rId5"/>
    <p:sldId id="295" r:id="rId6"/>
    <p:sldId id="279" r:id="rId7"/>
    <p:sldId id="261" r:id="rId8"/>
    <p:sldId id="294" r:id="rId9"/>
    <p:sldId id="296" r:id="rId10"/>
    <p:sldId id="257" r:id="rId11"/>
    <p:sldId id="293" r:id="rId12"/>
    <p:sldId id="324" r:id="rId13"/>
    <p:sldId id="280" r:id="rId14"/>
    <p:sldId id="326" r:id="rId15"/>
    <p:sldId id="311" r:id="rId16"/>
    <p:sldId id="312" r:id="rId17"/>
    <p:sldId id="313" r:id="rId18"/>
    <p:sldId id="259" r:id="rId19"/>
    <p:sldId id="310" r:id="rId20"/>
    <p:sldId id="258" r:id="rId21"/>
    <p:sldId id="264" r:id="rId22"/>
    <p:sldId id="265" r:id="rId23"/>
    <p:sldId id="328" r:id="rId24"/>
    <p:sldId id="288" r:id="rId25"/>
    <p:sldId id="289" r:id="rId26"/>
    <p:sldId id="327" r:id="rId27"/>
    <p:sldId id="375" r:id="rId28"/>
    <p:sldId id="376" r:id="rId29"/>
    <p:sldId id="290" r:id="rId30"/>
    <p:sldId id="355" r:id="rId31"/>
    <p:sldId id="354" r:id="rId32"/>
    <p:sldId id="360" r:id="rId33"/>
    <p:sldId id="366" r:id="rId34"/>
    <p:sldId id="363" r:id="rId35"/>
    <p:sldId id="361" r:id="rId36"/>
    <p:sldId id="390" r:id="rId37"/>
    <p:sldId id="362" r:id="rId38"/>
    <p:sldId id="364" r:id="rId39"/>
    <p:sldId id="365" r:id="rId40"/>
    <p:sldId id="329" r:id="rId41"/>
    <p:sldId id="330" r:id="rId42"/>
    <p:sldId id="397" r:id="rId43"/>
    <p:sldId id="331" r:id="rId44"/>
    <p:sldId id="398" r:id="rId45"/>
    <p:sldId id="399" r:id="rId46"/>
    <p:sldId id="400" r:id="rId47"/>
    <p:sldId id="401" r:id="rId48"/>
    <p:sldId id="402" r:id="rId49"/>
    <p:sldId id="403" r:id="rId50"/>
    <p:sldId id="404" r:id="rId51"/>
  </p:sldIdLst>
  <p:sldSz cx="12192000" cy="6858000"/>
  <p:notesSz cx="10234613" cy="71040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ADE9"/>
    <a:srgbClr val="FD6666"/>
    <a:srgbClr val="FFF9E7"/>
    <a:srgbClr val="0000FF"/>
    <a:srgbClr val="A56BFB"/>
    <a:srgbClr val="FD66FF"/>
    <a:srgbClr val="0099FF"/>
    <a:srgbClr val="FC0280"/>
    <a:srgbClr val="0F80FF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7370" autoAdjust="0"/>
  </p:normalViewPr>
  <p:slideViewPr>
    <p:cSldViewPr showGuides="1">
      <p:cViewPr varScale="1">
        <p:scale>
          <a:sx n="110" d="100"/>
          <a:sy n="110" d="100"/>
        </p:scale>
        <p:origin x="384" y="72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9880" cy="11988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2021-06-11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2021-06-11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2021-06-11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2021-06-11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2021-06-11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jpeg"/><Relationship Id="rId9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GAN </a:t>
            </a:r>
            <a:b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Understanding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30111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091" y="3579432"/>
            <a:ext cx="3596400" cy="13394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pic>
        <p:nvPicPr>
          <p:cNvPr id="7" name="图片 6" descr="gen_models_diag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29" y="1932104"/>
            <a:ext cx="3837871" cy="1519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0680" y="1870560"/>
            <a:ext cx="2997000" cy="15190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94889" y="3500725"/>
            <a:ext cx="3119191" cy="1548259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gen_models_diag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049" y="471170"/>
            <a:ext cx="7182648" cy="28430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363229" y="786937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64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64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32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16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8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4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646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SGAN – 2016.06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3143002" y="99848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64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64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32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16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8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4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46078" y="485739"/>
            <a:ext cx="2854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Semi-Supervised GAN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/>
          <p:cNvSpPr txBox="1"/>
          <p:nvPr/>
        </p:nvSpPr>
        <p:spPr>
          <a:xfrm>
            <a:off x="7713980" y="2725420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z3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47420"/>
            <a:ext cx="7913370" cy="187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</a:p>
        </p:txBody>
      </p:sp>
      <p:cxnSp>
        <p:nvCxnSpPr>
          <p:cNvPr id="163" name="直接箭头连接符 162"/>
          <p:cNvCxnSpPr/>
          <p:nvPr/>
        </p:nvCxnSpPr>
        <p:spPr>
          <a:xfrm flipV="1">
            <a:off x="8208645" y="2370455"/>
            <a:ext cx="0" cy="45656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7441565" y="867410"/>
            <a:ext cx="332740" cy="2286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051550" y="549910"/>
            <a:ext cx="231838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l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的输入先验条件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885" y="3547745"/>
            <a:ext cx="7943215" cy="29368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7200" y="311785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Training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9400" y="3547745"/>
            <a:ext cx="1203240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64x64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568575" y="3424555"/>
            <a:ext cx="111887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降采样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98700" y="4094480"/>
            <a:ext cx="111887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上采样   低通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36040" y="4928870"/>
            <a:ext cx="9944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h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=I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-l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252470" y="4459605"/>
            <a:ext cx="865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 图像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27070" y="4954270"/>
            <a:ext cx="992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高通图像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l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添加到</a:t>
                </a: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h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卷积层之前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blipFill rotWithShape="1">
                <a:blip r:embed="rId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7591312" y="3695067"/>
            <a:ext cx="60526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8x8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668037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16x16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623338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32x32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1158206" y="1808499"/>
            <a:ext cx="0" cy="25464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11552" y="1175248"/>
            <a:ext cx="1684800" cy="5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Conditional Class Label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Menlo" panose="020B0609030804020204" charset="0"/>
                <a:ea typeface="微软雅黑" panose="020B0503020204020204" charset="-122"/>
              </a:rPr>
              <a:t>One-hot Code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26" y="1271160"/>
            <a:ext cx="5435879" cy="306085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50792" y="2102704"/>
            <a:ext cx="1684800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Flatten           </a:t>
            </a:r>
            <a:r>
              <a:rPr lang="en-US" altLang="zh-CN" sz="1200" b="1" dirty="0">
                <a:solidFill>
                  <a:schemeClr val="accent2"/>
                </a:solidFill>
                <a:latin typeface="Menlo" panose="020B0609030804020204" charset="0"/>
                <a:ea typeface="微软雅黑" panose="020B0503020204020204" charset="-122"/>
              </a:rPr>
              <a:t>Reshape</a:t>
            </a:r>
            <a:endParaRPr lang="zh-CN" altLang="en-US" sz="12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619480" y="2029327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1374925" y="2293732"/>
            <a:ext cx="33924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2338298" y="2298402"/>
            <a:ext cx="233415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123182" y="3429000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2303002" y="2589840"/>
            <a:ext cx="0" cy="704662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378405" y="2265697"/>
            <a:ext cx="0" cy="37494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3657895" y="2640640"/>
            <a:ext cx="3716280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657895" y="2640640"/>
            <a:ext cx="0" cy="5486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3099000" y="3189240"/>
            <a:ext cx="558895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Batch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Instance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Layer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大括号 1"/>
          <p:cNvSpPr/>
          <p:nvPr/>
        </p:nvSpPr>
        <p:spPr>
          <a:xfrm rot="16200000">
            <a:off x="3482340" y="169037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459355" y="280606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19420" y="2656840"/>
            <a:ext cx="2590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885" y="3369310"/>
            <a:ext cx="431800" cy="40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630" y="3369310"/>
            <a:ext cx="431800" cy="40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060" y="3369310"/>
            <a:ext cx="433070" cy="403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1215" y="236728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Classifier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279130" y="3097530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5x5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955" y="3366770"/>
            <a:ext cx="431800" cy="405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700" y="3366770"/>
            <a:ext cx="431800" cy="40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130" y="3366770"/>
            <a:ext cx="433070" cy="403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3105" y="279082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955" y="3366770"/>
            <a:ext cx="35877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050" y="3369310"/>
            <a:ext cx="358775" cy="333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130" y="3369310"/>
            <a:ext cx="358775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0745" y="3369945"/>
            <a:ext cx="249555" cy="2311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4750" y="3369310"/>
            <a:ext cx="247650" cy="231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1770" y="3366770"/>
            <a:ext cx="248920" cy="233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3920" y="3369945"/>
            <a:ext cx="123825" cy="1187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7925" y="3369945"/>
            <a:ext cx="123825" cy="1187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4945" y="3366770"/>
            <a:ext cx="123825" cy="11874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4690" y="3367405"/>
            <a:ext cx="249555" cy="2311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8695" y="3366770"/>
            <a:ext cx="247650" cy="231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5715" y="3364230"/>
            <a:ext cx="248920" cy="233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865" y="3367405"/>
            <a:ext cx="123825" cy="1187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1870" y="3367405"/>
            <a:ext cx="123825" cy="1187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8890" y="3364230"/>
            <a:ext cx="123825" cy="1187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74725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815195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078992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861040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</p:txBody>
      </p:sp>
      <p:sp>
        <p:nvSpPr>
          <p:cNvPr id="50" name="矩形 49"/>
          <p:cNvSpPr/>
          <p:nvPr/>
        </p:nvSpPr>
        <p:spPr>
          <a:xfrm>
            <a:off x="4772025" y="1122045"/>
            <a:ext cx="4068445" cy="13525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rot="5400000">
            <a:off x="6687820" y="105219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543050" y="4914265"/>
            <a:ext cx="7366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221x221x96</a:t>
            </a:r>
          </a:p>
        </p:txBody>
      </p:sp>
      <p:sp>
        <p:nvSpPr>
          <p:cNvPr id="53" name="矩形 52"/>
          <p:cNvSpPr/>
          <p:nvPr/>
        </p:nvSpPr>
        <p:spPr>
          <a:xfrm>
            <a:off x="2279015" y="4662805"/>
            <a:ext cx="74358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36x36x256</a:t>
            </a:r>
          </a:p>
        </p:txBody>
      </p:sp>
      <p:sp>
        <p:nvSpPr>
          <p:cNvPr id="54" name="矩形 53"/>
          <p:cNvSpPr/>
          <p:nvPr/>
        </p:nvSpPr>
        <p:spPr>
          <a:xfrm>
            <a:off x="3088640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15x15x512</a:t>
            </a:r>
          </a:p>
        </p:txBody>
      </p:sp>
      <p:sp>
        <p:nvSpPr>
          <p:cNvPr id="55" name="矩形 54"/>
          <p:cNvSpPr/>
          <p:nvPr/>
        </p:nvSpPr>
        <p:spPr>
          <a:xfrm>
            <a:off x="3884295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15x15x512</a:t>
            </a:r>
          </a:p>
        </p:txBody>
      </p:sp>
      <p:sp>
        <p:nvSpPr>
          <p:cNvPr id="56" name="矩形 55"/>
          <p:cNvSpPr/>
          <p:nvPr/>
        </p:nvSpPr>
        <p:spPr>
          <a:xfrm>
            <a:off x="4685665" y="4526280"/>
            <a:ext cx="7493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15x15x1024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447405" y="4144645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Regressor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8126730" y="449643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4096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439910" y="4479290"/>
            <a:ext cx="80962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1024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688320" y="4479290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9240520" y="1353820"/>
            <a:ext cx="1800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6315075" y="447865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73" name="左大括号 72"/>
          <p:cNvSpPr/>
          <p:nvPr/>
        </p:nvSpPr>
        <p:spPr>
          <a:xfrm>
            <a:off x="5520055" y="3430270"/>
            <a:ext cx="287655" cy="1871980"/>
          </a:xfrm>
          <a:prstGeom prst="leftBrace">
            <a:avLst>
              <a:gd name="adj1" fmla="val 158498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278890" y="5388610"/>
            <a:ext cx="380619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 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Sliding Windows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产生的多个预测值被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类别和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交叉验证丢弃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 - 2017.01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WGAN-GP 2017.03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568325"/>
            <a:ext cx="9966325" cy="2188845"/>
          </a:xfrm>
        </p:spPr>
        <p:txBody>
          <a:bodyPr>
            <a:normAutofit/>
          </a:bodyPr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：针对 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WGAN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训练困难、收敛速度慢 改进；</a:t>
            </a:r>
          </a:p>
          <a:p>
            <a:pPr algn="l" fontAlgn="auto">
              <a:lnSpc>
                <a:spcPts val="1440"/>
              </a:lnSpc>
            </a:pPr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分析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WGAN  Lipschitz限制条件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weight clipping，每更新完一次判别器的参数后，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检查判别器的所有参数的绝对值有没有超过阈值，比如0.01，有就把这些参数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修改到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[-0.01, 0.01] 范围内。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保证了判别器不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对两个略微不同样本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判别不会差异过大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，间接实现了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Lipschitz限制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Weight Clipping独立地限制网络参数的取值范围，在这种情况下最优策略就是参数要么取最大值（如0.01）要么取最小值（如-0.01）</a:t>
            </a: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385" y="3005455"/>
            <a:ext cx="2264410" cy="1684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8385" y="275717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梯度对数级增长或衰减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735" y="5008245"/>
            <a:ext cx="2131060" cy="1811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8385" y="483235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权重偏向</a:t>
            </a:r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clipping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的边界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80105" y="3406775"/>
            <a:ext cx="92202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梯度消失</a:t>
            </a: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梯度爆炸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380105" y="3673475"/>
            <a:ext cx="1134110" cy="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235960" y="5476875"/>
            <a:ext cx="12763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权重设为边界值</a:t>
            </a: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忽略分布高阶矩</a:t>
            </a:r>
          </a:p>
        </p:txBody>
      </p:sp>
      <p:cxnSp>
        <p:nvCxnSpPr>
          <p:cNvPr id="14" name="直接箭头连接符 13"/>
          <p:cNvCxnSpPr>
            <a:endCxn id="13" idx="3"/>
          </p:cNvCxnSpPr>
          <p:nvPr/>
        </p:nvCxnSpPr>
        <p:spPr>
          <a:xfrm flipV="1">
            <a:off x="3321685" y="5743575"/>
            <a:ext cx="1181100" cy="9525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左大括号 14"/>
          <p:cNvSpPr/>
          <p:nvPr/>
        </p:nvSpPr>
        <p:spPr>
          <a:xfrm rot="10800000">
            <a:off x="4624705" y="3597275"/>
            <a:ext cx="182245" cy="2212975"/>
          </a:xfrm>
          <a:prstGeom prst="leftBrace">
            <a:avLst>
              <a:gd name="adj1" fmla="val 158498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4984750" y="2757170"/>
            <a:ext cx="180086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Gradient Penalty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022350"/>
            <a:ext cx="9170035" cy="2383155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133984" y="1343660"/>
            <a:ext cx="2605375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discriminative distribution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3985" y="544195"/>
            <a:ext cx="3564415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samples from generating distribution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b="1" baseline="-250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3985" y="1909445"/>
            <a:ext cx="2740025" cy="43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generative distribution </a:t>
            </a:r>
            <a:r>
              <a:rPr lang="en-US" altLang="zh-CN" sz="16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</a:t>
            </a:r>
            <a:r>
              <a:rPr lang="en-US" altLang="zh-CN" sz="1600" b="1" u="sng" baseline="-25000">
                <a:solidFill>
                  <a:schemeClr val="accent6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</a:t>
            </a:r>
            <a:r>
              <a:rPr lang="en-US" altLang="zh-CN" sz="14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(G)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18260" y="3056255"/>
            <a:ext cx="8788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高斯分布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18260" y="2707005"/>
            <a:ext cx="15392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mapping: x = G(z)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5280" y="3642360"/>
            <a:ext cx="37757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生成器从高概率区域开始，逐步向低概率区域扩展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34815" y="3642360"/>
            <a:ext cx="25400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生成器生成数据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pg 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趋向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</a:p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判别器部分准确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15455" y="3642360"/>
            <a:ext cx="227584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判别器通过对数据分类引导生成器生成更像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399905" y="3642360"/>
            <a:ext cx="227584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判别器和生成器训练到平衡点后，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=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data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5280" y="72390"/>
            <a:ext cx="5469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Spectral Normalization GAN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- 2018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489585" y="1184337"/>
            <a:ext cx="8762603" cy="40165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49" y="1282780"/>
            <a:ext cx="3473448" cy="297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2" y="1972080"/>
            <a:ext cx="4475535" cy="9498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214206" y="1640452"/>
            <a:ext cx="2078132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Q(c|x) 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估计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P(c|x),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极大似然估计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600" y="1242722"/>
            <a:ext cx="3599749" cy="330532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3086798" y="1510879"/>
            <a:ext cx="892346" cy="0"/>
          </a:xfrm>
          <a:prstGeom prst="line">
            <a:avLst/>
          </a:prstGeom>
          <a:ln w="95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7198" y="3159204"/>
            <a:ext cx="4743720" cy="621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是隐变量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由先验分布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q(c)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采样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Lucida Calligraphy" panose="03010101010101010101" pitchFamily="66" charset="0"/>
                <a:ea typeface="Microsoft JhengHei" panose="020B0604030504040204" pitchFamily="34" charset="-120"/>
              </a:rPr>
              <a:t>X</a:t>
            </a:r>
            <a:r>
              <a:rPr lang="en-US" altLang="zh-CN" sz="1200" baseline="-25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fake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由生成器生成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主体由噪声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条件变量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控制语义信息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箭头: 左右 4"/>
          <p:cNvSpPr/>
          <p:nvPr/>
        </p:nvSpPr>
        <p:spPr>
          <a:xfrm>
            <a:off x="4777320" y="1242722"/>
            <a:ext cx="467143" cy="245110"/>
          </a:xfrm>
          <a:prstGeom prst="leftRightArrow">
            <a:avLst/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360" y="2291059"/>
            <a:ext cx="3125734" cy="62190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899662" y="1640452"/>
            <a:ext cx="1656557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最小化分布的信息熵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66309" y="2291059"/>
            <a:ext cx="468851" cy="1783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253840" y="2291059"/>
            <a:ext cx="308665" cy="1880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035098" y="2489970"/>
            <a:ext cx="619342" cy="232028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420349" y="2014391"/>
            <a:ext cx="479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Prior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022934" y="2014391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Constant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234860" y="2694369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Posterior</a:t>
            </a:r>
          </a:p>
        </p:txBody>
      </p:sp>
      <p:sp>
        <p:nvSpPr>
          <p:cNvPr id="12" name="箭头: 右 11"/>
          <p:cNvSpPr/>
          <p:nvPr/>
        </p:nvSpPr>
        <p:spPr>
          <a:xfrm rot="5400000">
            <a:off x="7111748" y="4873839"/>
            <a:ext cx="246223" cy="441196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6620" y="3721735"/>
            <a:ext cx="4022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Generator Loss     = argmax(Ls + Lc)</a:t>
            </a:r>
          </a:p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Discriminator Loss = argmax(Ls - Lc)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7515" y="582295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AC-GAN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AC-GAN - 2016.11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10" y="1670670"/>
            <a:ext cx="5283767" cy="19180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21055" y="932815"/>
            <a:ext cx="60102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S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source</a:t>
            </a:r>
            <a:b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</a:b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C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class</a:t>
            </a:r>
            <a:endParaRPr lang="zh-CN" altLang="en-US" dirty="0">
              <a:latin typeface="Menlo" panose="020B0609030804020204" charset="0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769916" y="3023055"/>
            <a:ext cx="3682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    Discriminator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LSGAN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- 2016.11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360" y="622650"/>
            <a:ext cx="3716280" cy="23885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729" y="3379673"/>
            <a:ext cx="4286311" cy="14554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86500" y="4926575"/>
            <a:ext cx="3362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 Model Architecture with amount of classes</a:t>
            </a:r>
            <a:endParaRPr lang="zh-CN" altLang="en-US" sz="12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94" y="5203574"/>
            <a:ext cx="6010276" cy="78645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39961" y="6035334"/>
            <a:ext cx="419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Φ(·) - linear mapping function </a:t>
            </a: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y  - label vectors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9655175" y="44748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9625965" y="45015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9596755" y="45281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697605" y="571246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697605" y="59353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697605" y="61582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668395" y="57391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668395" y="59620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668395" y="61849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496310" y="4195445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3392805" y="4265930"/>
            <a:ext cx="939800" cy="882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496310" y="2705100"/>
            <a:ext cx="939800" cy="8820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392805" y="2775585"/>
            <a:ext cx="939800" cy="8820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：降低计算复杂度，确保一定的精度，能够在移动端或嵌入式设备上运行</a:t>
            </a: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：聚焦优化网络速度，减小计算量，分解网络参数或加速预训练模型</a:t>
            </a: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28" name="立方体 27"/>
          <p:cNvSpPr/>
          <p:nvPr/>
        </p:nvSpPr>
        <p:spPr>
          <a:xfrm>
            <a:off x="631825" y="3634740"/>
            <a:ext cx="1262380" cy="11315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87395" y="2861945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87395" y="4359275"/>
            <a:ext cx="93980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380615" y="465582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449830" y="577024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449830" y="599313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449830" y="621601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639185" y="57658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39185" y="59886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39185" y="6211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2460" y="2383790"/>
            <a:ext cx="57359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            Filter / Kernel                                         Feature Map</a:t>
            </a:r>
          </a:p>
        </p:txBody>
      </p:sp>
      <p:sp>
        <p:nvSpPr>
          <p:cNvPr id="38" name="弧形 37"/>
          <p:cNvSpPr/>
          <p:nvPr/>
        </p:nvSpPr>
        <p:spPr>
          <a:xfrm rot="16800000">
            <a:off x="1880235" y="3185160"/>
            <a:ext cx="935990" cy="100838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955800" y="2764790"/>
            <a:ext cx="334010" cy="706120"/>
            <a:chOff x="12006" y="5264"/>
            <a:chExt cx="526" cy="1112"/>
          </a:xfrm>
        </p:grpSpPr>
        <p:sp>
          <p:nvSpPr>
            <p:cNvPr id="32" name="椭圆 31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2380615" y="314071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0200000">
            <a:off x="1866265" y="4131945"/>
            <a:ext cx="893445" cy="72009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955800" y="4265930"/>
            <a:ext cx="334010" cy="706120"/>
            <a:chOff x="12006" y="5264"/>
            <a:chExt cx="526" cy="1112"/>
          </a:xfrm>
        </p:grpSpPr>
        <p:sp>
          <p:nvSpPr>
            <p:cNvPr id="36" name="椭圆 35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427480" y="28619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36370" y="49561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724150" y="3272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2724150" y="480187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/>
          <p:cNvSpPr/>
          <p:nvPr/>
        </p:nvSpPr>
        <p:spPr>
          <a:xfrm rot="10800000">
            <a:off x="1483995" y="3950335"/>
            <a:ext cx="1869440" cy="1807845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945005" y="5168265"/>
            <a:ext cx="334010" cy="706120"/>
            <a:chOff x="12006" y="5264"/>
            <a:chExt cx="526" cy="1112"/>
          </a:xfrm>
        </p:grpSpPr>
        <p:sp>
          <p:nvSpPr>
            <p:cNvPr id="47" name="椭圆 46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cxnSp>
        <p:nvCxnSpPr>
          <p:cNvPr id="49" name="直接箭头连接符 48"/>
          <p:cNvCxnSpPr/>
          <p:nvPr/>
        </p:nvCxnSpPr>
        <p:spPr>
          <a:xfrm>
            <a:off x="2724150" y="58464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006340" y="4339590"/>
            <a:ext cx="939800" cy="882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006340" y="2838450"/>
            <a:ext cx="939800" cy="882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>
            <a:off x="4472305" y="326136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4472305" y="47796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5388610" y="576326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388610" y="598614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388610" y="620903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4436110" y="583247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右箭头 3"/>
          <p:cNvSpPr/>
          <p:nvPr/>
        </p:nvSpPr>
        <p:spPr>
          <a:xfrm>
            <a:off x="6096000" y="3933190"/>
            <a:ext cx="576580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032954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5400000">
            <a:off x="901509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1" idx="3"/>
          </p:cNvCxnSpPr>
          <p:nvPr/>
        </p:nvCxnSpPr>
        <p:spPr>
          <a:xfrm flipH="1">
            <a:off x="8009255" y="295084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右大括号 70"/>
          <p:cNvSpPr/>
          <p:nvPr/>
        </p:nvSpPr>
        <p:spPr>
          <a:xfrm rot="5400000">
            <a:off x="9071610" y="2971800"/>
            <a:ext cx="360045" cy="252031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9126855" y="2662555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10426700" y="2662555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5400000">
            <a:off x="7879080" y="266255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10125075" y="324167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5400000">
            <a:off x="8843010" y="324167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5400000">
            <a:off x="7585710" y="32416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6383020" y="2553335"/>
            <a:ext cx="125539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Filter / Kernel 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           3x3      		     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DWC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Filter / Kernel 1x1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PWC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</p:txBody>
      </p:sp>
      <p:grpSp>
        <p:nvGrpSpPr>
          <p:cNvPr id="103" name="组合 102"/>
          <p:cNvGrpSpPr/>
          <p:nvPr/>
        </p:nvGrpSpPr>
        <p:grpSpPr>
          <a:xfrm>
            <a:off x="8422005" y="4988560"/>
            <a:ext cx="1821815" cy="1635760"/>
            <a:chOff x="12811" y="7856"/>
            <a:chExt cx="2869" cy="2576"/>
          </a:xfrm>
        </p:grpSpPr>
        <p:sp>
          <p:nvSpPr>
            <p:cNvPr id="97" name="矩形 9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8240395" y="29508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矩形 104"/>
          <p:cNvSpPr/>
          <p:nvPr/>
        </p:nvSpPr>
        <p:spPr>
          <a:xfrm rot="5400000">
            <a:off x="9107170" y="4464050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167370" y="47802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9564370" y="4560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9535160" y="45872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9505950" y="461391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H="1">
            <a:off x="9235440" y="4734560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问题：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v1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减少了计算量，但实际训练中，梯度容易为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方法：线性瓶颈和逆残差：复用特征，缓解退化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205865" y="33070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731645" y="419671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 rot="16200000" flipH="1">
            <a:off x="2155825" y="418909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2323465" y="3263265"/>
            <a:ext cx="1821815" cy="1635760"/>
            <a:chOff x="12811" y="7856"/>
            <a:chExt cx="2869" cy="2576"/>
          </a:xfrm>
        </p:grpSpPr>
        <p:sp>
          <p:nvSpPr>
            <p:cNvPr id="37" name="矩形 3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2031365" y="38893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02155" y="39160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72945" y="39427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40560" y="39751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911350" y="40017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882140" y="40284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06315" y="535559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179310" y="32289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5217160" y="270319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5217160" y="380238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右大括号 60"/>
          <p:cNvSpPr/>
          <p:nvPr/>
        </p:nvSpPr>
        <p:spPr>
          <a:xfrm>
            <a:off x="6576695" y="2677160"/>
            <a:ext cx="360045" cy="352869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756785" y="365633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756785" y="257175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756785" y="476059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708015" y="229298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708015" y="335978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5708015" y="44735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7060565" y="410654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/>
          <p:cNvCxnSpPr/>
          <p:nvPr/>
        </p:nvCxnSpPr>
        <p:spPr>
          <a:xfrm rot="16200000" flipH="1">
            <a:off x="7484745" y="409892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7652385" y="3173095"/>
            <a:ext cx="1821815" cy="1635760"/>
            <a:chOff x="12811" y="7856"/>
            <a:chExt cx="2869" cy="2576"/>
          </a:xfrm>
        </p:grpSpPr>
        <p:sp>
          <p:nvSpPr>
            <p:cNvPr id="72" name="矩形 71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矩形 89"/>
          <p:cNvSpPr/>
          <p:nvPr/>
        </p:nvSpPr>
        <p:spPr>
          <a:xfrm>
            <a:off x="7360285" y="379920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331075" y="38258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301865" y="38525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269480" y="38849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40270" y="39116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211060" y="39382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088380" y="566674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088380" y="588962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088380" y="611251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4858385" y="566610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4858385" y="588899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4858385" y="611187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连接符 118"/>
          <p:cNvCxnSpPr/>
          <p:nvPr/>
        </p:nvCxnSpPr>
        <p:spPr>
          <a:xfrm flipV="1">
            <a:off x="4148455" y="2853690"/>
            <a:ext cx="578485" cy="36004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3215005" y="4941570"/>
            <a:ext cx="1643380" cy="121729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2441575" y="2017395"/>
            <a:ext cx="8222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通道升维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3x3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卷积深度分离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通道数不变            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通道降维</a:t>
            </a:r>
          </a:p>
        </p:txBody>
      </p:sp>
      <p:cxnSp>
        <p:nvCxnSpPr>
          <p:cNvPr id="123" name="直接箭头连接符 122"/>
          <p:cNvCxnSpPr/>
          <p:nvPr/>
        </p:nvCxnSpPr>
        <p:spPr>
          <a:xfrm rot="16200000" flipH="1">
            <a:off x="1564005" y="418020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622300" y="3841115"/>
            <a:ext cx="854710" cy="8820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</a:p>
        </p:txBody>
      </p:sp>
      <p:cxnSp>
        <p:nvCxnSpPr>
          <p:cNvPr id="126" name="直接箭头连接符 125"/>
          <p:cNvCxnSpPr/>
          <p:nvPr/>
        </p:nvCxnSpPr>
        <p:spPr>
          <a:xfrm>
            <a:off x="5200015" y="491426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209550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674497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949706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cxnSp>
        <p:nvCxnSpPr>
          <p:cNvPr id="130" name="直接箭头连接符 129"/>
          <p:cNvCxnSpPr/>
          <p:nvPr/>
        </p:nvCxnSpPr>
        <p:spPr>
          <a:xfrm>
            <a:off x="9773920" y="38182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7453630" y="5006975"/>
            <a:ext cx="26079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非线性层</a:t>
            </a:r>
          </a:p>
          <a:p>
            <a:pPr lvl="0"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在低精度计算时能压缩动态范围，    </a:t>
            </a:r>
          </a:p>
          <a:p>
            <a:pPr lvl="0"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算法更稳健。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定义为：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f(x) = min(max(x, 0), 6)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6416040" y="6326505"/>
            <a:ext cx="2340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Linear Bottleneck 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3" name="直接箭头连接符 132"/>
          <p:cNvCxnSpPr/>
          <p:nvPr/>
        </p:nvCxnSpPr>
        <p:spPr>
          <a:xfrm flipV="1">
            <a:off x="10406380" y="3860800"/>
            <a:ext cx="0" cy="245872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组合 133"/>
          <p:cNvGrpSpPr/>
          <p:nvPr/>
        </p:nvGrpSpPr>
        <p:grpSpPr>
          <a:xfrm>
            <a:off x="10248900" y="3263265"/>
            <a:ext cx="334010" cy="706120"/>
            <a:chOff x="12006" y="5264"/>
            <a:chExt cx="526" cy="1112"/>
          </a:xfrm>
        </p:grpSpPr>
        <p:sp>
          <p:nvSpPr>
            <p:cNvPr id="135" name="椭圆 134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37" name="文本框 136"/>
          <p:cNvSpPr txBox="1"/>
          <p:nvPr/>
        </p:nvSpPr>
        <p:spPr>
          <a:xfrm>
            <a:off x="10519410" y="3620770"/>
            <a:ext cx="125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Add</a:t>
            </a:r>
          </a:p>
          <a:p>
            <a:pPr algn="l"/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按元素相加</a:t>
            </a:r>
          </a:p>
        </p:txBody>
      </p:sp>
      <p:cxnSp>
        <p:nvCxnSpPr>
          <p:cNvPr id="138" name="肘形连接符 137"/>
          <p:cNvCxnSpPr/>
          <p:nvPr/>
        </p:nvCxnSpPr>
        <p:spPr>
          <a:xfrm rot="5400000" flipV="1">
            <a:off x="4939665" y="833120"/>
            <a:ext cx="1586230" cy="936625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SAGAN - 2018.05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0" y="1206278"/>
            <a:ext cx="6454906" cy="246248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928908" y="2110320"/>
            <a:ext cx="1088227" cy="44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matrix </a:t>
            </a:r>
          </a:p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multiplication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77920" y="1190139"/>
            <a:ext cx="1763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err="1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softmax</a:t>
            </a: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operation </a:t>
            </a:r>
          </a:p>
          <a:p>
            <a:pPr algn="ctr"/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 performed on each row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BigGAN - 2018.09.28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95" y="2023745"/>
            <a:ext cx="2775585" cy="4363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10030" y="1478915"/>
            <a:ext cx="9149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	Generator  			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 </a:t>
            </a:r>
          </a:p>
          <a:p>
            <a:pPr algn="l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	           </a:t>
            </a:r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ResBlock Upsample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          ResBlock Downsample</a:t>
            </a:r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05" y="2534285"/>
            <a:ext cx="3326130" cy="3342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510" y="2777490"/>
            <a:ext cx="2040890" cy="28555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BigGAN - 2018.09.28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90015" y="1347470"/>
            <a:ext cx="6162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BigGAN Architecture for 128x128 image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15" y="1733550"/>
            <a:ext cx="6254115" cy="37395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U-GAN-IT_v1 - 2019.07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532" y="1151280"/>
            <a:ext cx="4548505" cy="49881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Pix2Pix - 2016.11</a:t>
            </a:r>
          </a:p>
        </p:txBody>
      </p:sp>
      <p:sp>
        <p:nvSpPr>
          <p:cNvPr id="2" name="矩形 1"/>
          <p:cNvSpPr/>
          <p:nvPr/>
        </p:nvSpPr>
        <p:spPr>
          <a:xfrm>
            <a:off x="1821867" y="3365649"/>
            <a:ext cx="139192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cGAN Loss Function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36880" y="63563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改进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：图像到图像的风格转移： 无需手工处理映射函数，损失函数</a:t>
            </a: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cGAN + L1 Loss, U-Net ;  PatchGAN Discriminator on NxN image patch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2763520"/>
            <a:ext cx="5521960" cy="52641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788285" y="3289935"/>
            <a:ext cx="1631315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15" y="3892550"/>
            <a:ext cx="2179320" cy="229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485" y="3909060"/>
            <a:ext cx="1793240" cy="21018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3098800" y="3402330"/>
            <a:ext cx="114935" cy="38608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700" y="3610610"/>
            <a:ext cx="2261235" cy="21971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833620" y="3289935"/>
            <a:ext cx="10591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350562" y="3290084"/>
            <a:ext cx="11785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7030A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L1 Loss Function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201920" y="3310255"/>
            <a:ext cx="54610" cy="23876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64542" y="4280684"/>
            <a:ext cx="626173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众所周知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图像生成问题中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L2/L1 Loss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会生成模糊的结果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虽然捕捉高频信息有问题， 但可以获取低频信息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那么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就需要设计判别器架构来获取高频信息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PatchGAN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在局部区域约束结构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对每个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NxN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区域进行分类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MUNIT - 2018.04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1733550"/>
            <a:ext cx="9896475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StarGAN v1  - 2017.11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271160"/>
            <a:ext cx="5778944" cy="227771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96466" y="874281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1640" y="3555933"/>
            <a:ext cx="132516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输入图像，输出真假和类别</a:t>
            </a:r>
            <a:endParaRPr lang="en-US" altLang="zh-CN" sz="70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36973" y="874281"/>
            <a:ext cx="646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75887" y="3513731"/>
            <a:ext cx="138425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输入真图和类别，通道串联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24752" y="1140676"/>
            <a:ext cx="149286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输入生成图和类别，通道串联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78520" y="3409738"/>
            <a:ext cx="10789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生成器：图像重构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694304" y="1151280"/>
            <a:ext cx="4453784" cy="719280"/>
            <a:chOff x="1660440" y="1151280"/>
            <a:chExt cx="4453784" cy="719280"/>
          </a:xfrm>
        </p:grpSpPr>
        <p:cxnSp>
          <p:nvCxnSpPr>
            <p:cNvPr id="14" name="直接箭头连接符 13"/>
            <p:cNvCxnSpPr/>
            <p:nvPr/>
          </p:nvCxnSpPr>
          <p:spPr>
            <a:xfrm flipH="1">
              <a:off x="5736360" y="1870560"/>
              <a:ext cx="377864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6114224" y="1151280"/>
              <a:ext cx="0" cy="71928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660440" y="1151280"/>
              <a:ext cx="4453784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660440" y="1151280"/>
              <a:ext cx="0" cy="59940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84" y="1075985"/>
            <a:ext cx="5125047" cy="486756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0694376" y="566654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训练表情</a:t>
            </a:r>
            <a:endParaRPr lang="en-US" sz="12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540488" y="3278934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训练人脸属性</a:t>
            </a:r>
            <a:endParaRPr lang="en-US" sz="1200" b="1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194" y="3828331"/>
            <a:ext cx="2975873" cy="183970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3017079" y="5696666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生成器架构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33" y="4148280"/>
            <a:ext cx="2517480" cy="110556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35100" y="570146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判别器架构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Face2Face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Few-Shot  - 2019.05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40" y="1510920"/>
            <a:ext cx="9509115" cy="41265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48386" y="1750680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6210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Few-shot Video-to-Video Synthesis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82135" y="311959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" y="896620"/>
            <a:ext cx="11082020" cy="51174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1471612"/>
            <a:ext cx="11572875" cy="39147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MarioNETte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8133960" y="178782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0" y="1481137"/>
            <a:ext cx="5753100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564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Fine-grained Cartoon Face  - 2020.07.27</a:t>
            </a:r>
          </a:p>
        </p:txBody>
      </p:sp>
      <p:sp>
        <p:nvSpPr>
          <p:cNvPr id="7" name="矩形 6"/>
          <p:cNvSpPr/>
          <p:nvPr/>
        </p:nvSpPr>
        <p:spPr>
          <a:xfrm>
            <a:off x="221880" y="1031400"/>
            <a:ext cx="8275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 these parameters are initialized with pre-trained parameters of the basic model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0" y="1630800"/>
            <a:ext cx="10300949" cy="32644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64113" y="1179288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251792" y="6268822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2" name="箭头: 右 11"/>
          <p:cNvSpPr/>
          <p:nvPr/>
        </p:nvSpPr>
        <p:spPr>
          <a:xfrm>
            <a:off x="7678032" y="4695290"/>
            <a:ext cx="254469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64" y="3565121"/>
            <a:ext cx="3244961" cy="190181"/>
          </a:xfrm>
          <a:prstGeom prst="rect">
            <a:avLst/>
          </a:prstGeom>
        </p:spPr>
      </p:pic>
      <p:cxnSp>
        <p:nvCxnSpPr>
          <p:cNvPr id="22" name="连接符: 肘形 21"/>
          <p:cNvCxnSpPr>
            <a:stCxn id="16" idx="0"/>
          </p:cNvCxnSpPr>
          <p:nvPr/>
        </p:nvCxnSpPr>
        <p:spPr>
          <a:xfrm rot="16200000" flipV="1">
            <a:off x="7216791" y="957978"/>
            <a:ext cx="487210" cy="3254365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8501662" y="4873339"/>
            <a:ext cx="279846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立方体 23"/>
          <p:cNvSpPr/>
          <p:nvPr/>
        </p:nvSpPr>
        <p:spPr>
          <a:xfrm>
            <a:off x="3866260" y="419472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483731" y="510212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28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28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左大括号 26"/>
          <p:cNvSpPr/>
          <p:nvPr/>
        </p:nvSpPr>
        <p:spPr>
          <a:xfrm rot="5400000">
            <a:off x="5317560" y="4118842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左大括号 29"/>
          <p:cNvSpPr/>
          <p:nvPr/>
        </p:nvSpPr>
        <p:spPr>
          <a:xfrm rot="5400000">
            <a:off x="6971207" y="3716839"/>
            <a:ext cx="83266" cy="1124312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327986" y="4016975"/>
            <a:ext cx="3254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                   128                 128	                  7x7x128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837388" y="4924950"/>
            <a:ext cx="533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850401" y="4732420"/>
            <a:ext cx="1374630" cy="308421"/>
            <a:chOff x="674451" y="4605040"/>
            <a:chExt cx="1374630" cy="308421"/>
          </a:xfrm>
        </p:grpSpPr>
        <p:sp>
          <p:nvSpPr>
            <p:cNvPr id="38" name="平行四边形 37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945189" y="4421825"/>
            <a:ext cx="572355" cy="903027"/>
            <a:chOff x="7698207" y="3194599"/>
            <a:chExt cx="675514" cy="903027"/>
          </a:xfrm>
        </p:grpSpPr>
        <p:sp>
          <p:nvSpPr>
            <p:cNvPr id="70" name="矩形 69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72" name="左大括号 71"/>
          <p:cNvSpPr/>
          <p:nvPr/>
        </p:nvSpPr>
        <p:spPr>
          <a:xfrm rot="5400000">
            <a:off x="6032424" y="4169306"/>
            <a:ext cx="45719" cy="250396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5" name="组合 154"/>
          <p:cNvGrpSpPr/>
          <p:nvPr/>
        </p:nvGrpSpPr>
        <p:grpSpPr>
          <a:xfrm>
            <a:off x="4750559" y="4331691"/>
            <a:ext cx="749461" cy="1688399"/>
            <a:chOff x="4446188" y="4321574"/>
            <a:chExt cx="749461" cy="1688399"/>
          </a:xfrm>
        </p:grpSpPr>
        <p:sp>
          <p:nvSpPr>
            <p:cNvPr id="74" name="立方体 73"/>
            <p:cNvSpPr/>
            <p:nvPr/>
          </p:nvSpPr>
          <p:spPr>
            <a:xfrm>
              <a:off x="4446188" y="4321574"/>
              <a:ext cx="661183" cy="1688399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立方体 74"/>
            <p:cNvSpPr/>
            <p:nvPr/>
          </p:nvSpPr>
          <p:spPr>
            <a:xfrm>
              <a:off x="4637532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立方体 75"/>
            <p:cNvSpPr/>
            <p:nvPr/>
          </p:nvSpPr>
          <p:spPr>
            <a:xfrm>
              <a:off x="4683671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325995" y="2339506"/>
            <a:ext cx="45719" cy="306705"/>
          </a:xfrm>
          <a:prstGeom prst="rect">
            <a:avLst/>
          </a:prstGeom>
          <a:solidFill>
            <a:srgbClr val="FC0280"/>
          </a:solidFill>
          <a:ln>
            <a:solidFill>
              <a:srgbClr val="FC02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左大括号 80"/>
          <p:cNvSpPr/>
          <p:nvPr/>
        </p:nvSpPr>
        <p:spPr>
          <a:xfrm>
            <a:off x="1206115" y="2339506"/>
            <a:ext cx="83655" cy="306705"/>
          </a:xfrm>
          <a:prstGeom prst="leftBrace">
            <a:avLst>
              <a:gd name="adj1" fmla="val 40197"/>
              <a:gd name="adj2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098154" y="1437362"/>
            <a:ext cx="4619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100                  128x7x7	           128               128               128                    1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64113" y="2762519"/>
            <a:ext cx="723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Code</a:t>
            </a:r>
            <a:endParaRPr lang="zh-CN" altLang="en-US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左大括号 85"/>
          <p:cNvSpPr/>
          <p:nvPr/>
        </p:nvSpPr>
        <p:spPr>
          <a:xfrm rot="5400000">
            <a:off x="2105541" y="1429046"/>
            <a:ext cx="91291" cy="1132057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左大括号 86"/>
          <p:cNvSpPr/>
          <p:nvPr/>
        </p:nvSpPr>
        <p:spPr>
          <a:xfrm rot="5400000">
            <a:off x="3460248" y="1756853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2755868" y="2493230"/>
            <a:ext cx="37433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1374649" y="2491013"/>
            <a:ext cx="165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Projection 	Reshape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1378590" y="2489502"/>
            <a:ext cx="187165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3259889" y="2450863"/>
            <a:ext cx="1229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14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14  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DeConv1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3147986" y="1945648"/>
            <a:ext cx="420209" cy="985601"/>
            <a:chOff x="5470030" y="1762399"/>
            <a:chExt cx="420209" cy="1003846"/>
          </a:xfrm>
        </p:grpSpPr>
        <p:sp>
          <p:nvSpPr>
            <p:cNvPr id="123" name="立方体 122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立方体 123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立方体 124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 rot="10800000">
            <a:off x="3419480" y="2171095"/>
            <a:ext cx="515958" cy="308421"/>
            <a:chOff x="2079179" y="4634495"/>
            <a:chExt cx="949418" cy="308421"/>
          </a:xfrm>
        </p:grpSpPr>
        <p:sp>
          <p:nvSpPr>
            <p:cNvPr id="93" name="平行四边形 9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798668" y="1699287"/>
            <a:ext cx="448072" cy="1266928"/>
            <a:chOff x="5470030" y="1762399"/>
            <a:chExt cx="420209" cy="1003846"/>
          </a:xfrm>
        </p:grpSpPr>
        <p:sp>
          <p:nvSpPr>
            <p:cNvPr id="119" name="立方体 118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立方体 119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立方体 120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/>
          <p:cNvGrpSpPr/>
          <p:nvPr/>
        </p:nvGrpSpPr>
        <p:grpSpPr>
          <a:xfrm rot="10800000">
            <a:off x="4074063" y="2184437"/>
            <a:ext cx="515958" cy="308421"/>
            <a:chOff x="2079179" y="4634495"/>
            <a:chExt cx="949418" cy="308421"/>
          </a:xfrm>
        </p:grpSpPr>
        <p:sp>
          <p:nvSpPr>
            <p:cNvPr id="128" name="平行四边形 12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等腰三角形 12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等腰三角形 12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4364306" y="1661223"/>
            <a:ext cx="576330" cy="1477144"/>
            <a:chOff x="5470030" y="1762399"/>
            <a:chExt cx="420209" cy="1003846"/>
          </a:xfrm>
        </p:grpSpPr>
        <p:sp>
          <p:nvSpPr>
            <p:cNvPr id="132" name="立方体 13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立方体 13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立方体 13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 rot="10800000">
            <a:off x="4778079" y="2246206"/>
            <a:ext cx="515958" cy="308421"/>
            <a:chOff x="2079179" y="4634495"/>
            <a:chExt cx="949418" cy="308421"/>
          </a:xfrm>
        </p:grpSpPr>
        <p:sp>
          <p:nvSpPr>
            <p:cNvPr id="138" name="平行四边形 13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等腰三角形 13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等腰三角形 13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6" name="立方体 135"/>
          <p:cNvSpPr/>
          <p:nvPr/>
        </p:nvSpPr>
        <p:spPr>
          <a:xfrm>
            <a:off x="5122758" y="1599948"/>
            <a:ext cx="460293" cy="1551723"/>
          </a:xfrm>
          <a:prstGeom prst="cube">
            <a:avLst>
              <a:gd name="adj" fmla="val 90742"/>
            </a:avLst>
          </a:prstGeom>
          <a:solidFill>
            <a:srgbClr val="0000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左大括号 140"/>
          <p:cNvSpPr/>
          <p:nvPr/>
        </p:nvSpPr>
        <p:spPr>
          <a:xfrm rot="5400000">
            <a:off x="4135030" y="153087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2" name="左大括号 141"/>
          <p:cNvSpPr/>
          <p:nvPr/>
        </p:nvSpPr>
        <p:spPr>
          <a:xfrm rot="5400000">
            <a:off x="4790902" y="150745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5" name="文本框 144"/>
          <p:cNvSpPr txBox="1"/>
          <p:nvPr/>
        </p:nvSpPr>
        <p:spPr>
          <a:xfrm>
            <a:off x="2626738" y="2445192"/>
            <a:ext cx="1229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7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7   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3973456" y="2400417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28</a:t>
            </a: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28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DeConv2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4641644" y="2284061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28</a:t>
            </a: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28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Conv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1508" y="2828766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4955806" y="4710203"/>
            <a:ext cx="949418" cy="308421"/>
            <a:chOff x="2079179" y="4634495"/>
            <a:chExt cx="949418" cy="308421"/>
          </a:xfrm>
        </p:grpSpPr>
        <p:sp>
          <p:nvSpPr>
            <p:cNvPr id="45" name="平行四边形 44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5700424" y="4557417"/>
            <a:ext cx="448072" cy="1135572"/>
            <a:chOff x="5470030" y="1762399"/>
            <a:chExt cx="420209" cy="1003846"/>
          </a:xfrm>
        </p:grpSpPr>
        <p:sp>
          <p:nvSpPr>
            <p:cNvPr id="152" name="立方体 15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立方体 15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立方体 15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4531763" y="5053748"/>
            <a:ext cx="12292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14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14      </a:t>
            </a:r>
          </a:p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615854" y="4738481"/>
            <a:ext cx="101383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7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7     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5815916" y="4717773"/>
            <a:ext cx="949418" cy="308421"/>
            <a:chOff x="2079179" y="4634495"/>
            <a:chExt cx="949418" cy="308421"/>
          </a:xfrm>
        </p:grpSpPr>
        <p:sp>
          <p:nvSpPr>
            <p:cNvPr id="78" name="平行四边形 7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立方体 64"/>
          <p:cNvSpPr/>
          <p:nvPr/>
        </p:nvSpPr>
        <p:spPr>
          <a:xfrm>
            <a:off x="6542300" y="4863449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立方体 155"/>
          <p:cNvSpPr/>
          <p:nvPr/>
        </p:nvSpPr>
        <p:spPr>
          <a:xfrm>
            <a:off x="1581864" y="2456657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文本框 156"/>
          <p:cNvSpPr txBox="1"/>
          <p:nvPr/>
        </p:nvSpPr>
        <p:spPr>
          <a:xfrm>
            <a:off x="4954459" y="3238722"/>
            <a:ext cx="1253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Generated Image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032680" y="1445382"/>
            <a:ext cx="4075402" cy="19977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1" name="矩形 160"/>
          <p:cNvSpPr/>
          <p:nvPr/>
        </p:nvSpPr>
        <p:spPr>
          <a:xfrm>
            <a:off x="4734652" y="4059028"/>
            <a:ext cx="2943380" cy="2260316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3" name="直接箭头连接符 162"/>
          <p:cNvCxnSpPr/>
          <p:nvPr/>
        </p:nvCxnSpPr>
        <p:spPr>
          <a:xfrm>
            <a:off x="5103374" y="3477635"/>
            <a:ext cx="0" cy="4795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GAN Understanding</a:t>
            </a:r>
            <a:b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Probability Theory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9469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之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概率论与信息论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Agenda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GauGAN SPADE - 2019.03.18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9435" y="1355090"/>
            <a:ext cx="2828925" cy="3533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r="71640" b="12039"/>
          <a:stretch>
            <a:fillRect/>
          </a:stretch>
        </p:blipFill>
        <p:spPr>
          <a:xfrm>
            <a:off x="4058285" y="4888865"/>
            <a:ext cx="1779270" cy="1410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310" y="4887595"/>
            <a:ext cx="1421130" cy="1411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360" y="3036570"/>
            <a:ext cx="4577080" cy="1684655"/>
          </a:xfrm>
          <a:prstGeom prst="rect">
            <a:avLst/>
          </a:prstGeom>
        </p:spPr>
      </p:pic>
      <p:cxnSp>
        <p:nvCxnSpPr>
          <p:cNvPr id="10" name="曲线连接符 9"/>
          <p:cNvCxnSpPr/>
          <p:nvPr/>
        </p:nvCxnSpPr>
        <p:spPr>
          <a:xfrm rot="5400000">
            <a:off x="4469765" y="4707890"/>
            <a:ext cx="358775" cy="3175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73575" y="417195"/>
            <a:ext cx="2098040" cy="288798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789667" y="812339"/>
            <a:ext cx="97345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Encoder</a:t>
            </a:r>
          </a:p>
        </p:txBody>
      </p:sp>
      <p:sp>
        <p:nvSpPr>
          <p:cNvPr id="14" name="矩形 13"/>
          <p:cNvSpPr/>
          <p:nvPr/>
        </p:nvSpPr>
        <p:spPr>
          <a:xfrm>
            <a:off x="6696322" y="2699559"/>
            <a:ext cx="116014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Generator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3218815" y="1353820"/>
            <a:ext cx="854075" cy="876300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3224530" y="2350135"/>
            <a:ext cx="833755" cy="33655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903855" y="2990850"/>
            <a:ext cx="675005" cy="1157605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825" y="4888865"/>
            <a:ext cx="1499235" cy="1450340"/>
          </a:xfrm>
          <a:prstGeom prst="rect">
            <a:avLst/>
          </a:prstGeom>
        </p:spPr>
      </p:pic>
      <p:cxnSp>
        <p:nvCxnSpPr>
          <p:cNvPr id="19" name="曲线连接符 18"/>
          <p:cNvCxnSpPr/>
          <p:nvPr/>
        </p:nvCxnSpPr>
        <p:spPr>
          <a:xfrm flipV="1">
            <a:off x="4897120" y="5227320"/>
            <a:ext cx="1558290" cy="239395"/>
          </a:xfrm>
          <a:prstGeom prst="curvedConnector3">
            <a:avLst>
              <a:gd name="adj1" fmla="val 50041"/>
            </a:avLst>
          </a:prstGeom>
          <a:ln w="15875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概率论：表述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标记不确定性；在不确定性存在的情况下进行推理；</a:t>
            </a: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信息论：量化概率分布中的不确定性总量。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概率论是用于表示不确定性陈述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(statement) 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的数学框架。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提供了量化不确定性的方法，也提供了用于导出新的不确定性陈述的公理。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概率法则告诉如何推理，设计一些算法来计算或者近似由概率论导出的表达式。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用概率和统计从理论上分析我们提出的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系统的行为。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GAN Understanding</a:t>
            </a:r>
            <a:b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Audio Application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9469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之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语音应用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9923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WaveNet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- 2016.09.19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98400" y="1905321"/>
            <a:ext cx="5164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block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F26DED-4A87-47B7-BD31-FF62B5457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0" y="1047572"/>
            <a:ext cx="3084560" cy="1562913"/>
          </a:xfrm>
          <a:prstGeom prst="rect">
            <a:avLst/>
          </a:prstGeom>
        </p:spPr>
      </p:pic>
      <p:sp>
        <p:nvSpPr>
          <p:cNvPr id="9" name="右大括号 8">
            <a:extLst>
              <a:ext uri="{FF2B5EF4-FFF2-40B4-BE49-F238E27FC236}">
                <a16:creationId xmlns:a16="http://schemas.microsoft.com/office/drawing/2014/main" id="{A7ACA75C-3CD8-4D6E-BD36-3B50D0D33545}"/>
              </a:ext>
            </a:extLst>
          </p:cNvPr>
          <p:cNvSpPr/>
          <p:nvPr/>
        </p:nvSpPr>
        <p:spPr>
          <a:xfrm>
            <a:off x="3546200" y="1474775"/>
            <a:ext cx="152200" cy="1107315"/>
          </a:xfrm>
          <a:prstGeom prst="rightBrace">
            <a:avLst>
              <a:gd name="adj1" fmla="val 181885"/>
              <a:gd name="adj2" fmla="val 50000"/>
            </a:avLst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03DDCA-0E9B-4D97-9D82-155796A0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480" y="3626297"/>
            <a:ext cx="4915080" cy="27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7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10453CE-7007-4492-A4C7-B49B8D62140C}"/>
              </a:ext>
            </a:extLst>
          </p:cNvPr>
          <p:cNvSpPr/>
          <p:nvPr/>
        </p:nvSpPr>
        <p:spPr>
          <a:xfrm>
            <a:off x="5616480" y="528388"/>
            <a:ext cx="5994000" cy="4195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WaveNet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- 2016.09.19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861E0D-332C-4708-98BE-B489853C8B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40" y="1271160"/>
            <a:ext cx="2975610" cy="485965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31A11F3-9D0F-4BF6-809C-F3C86F428FD2}"/>
              </a:ext>
            </a:extLst>
          </p:cNvPr>
          <p:cNvSpPr txBox="1"/>
          <p:nvPr/>
        </p:nvSpPr>
        <p:spPr>
          <a:xfrm>
            <a:off x="4036650" y="1410415"/>
            <a:ext cx="13186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高精度梯度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低精度指数位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低精度底数位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节点数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初始化低精度上界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寻找最大梯度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更新最大因子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梯度乘以因子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更新低精度梯度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返回高精度，测试误差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01F7B4-6A01-4AA1-9A2F-B923D9B5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40" y="1365869"/>
            <a:ext cx="2133610" cy="2335118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53393A1-DDDE-48BC-8252-58B49578441F}"/>
              </a:ext>
            </a:extLst>
          </p:cNvPr>
          <p:cNvCxnSpPr>
            <a:cxnSpLocks/>
          </p:cNvCxnSpPr>
          <p:nvPr/>
        </p:nvCxnSpPr>
        <p:spPr>
          <a:xfrm flipV="1">
            <a:off x="7174920" y="2110320"/>
            <a:ext cx="479520" cy="11988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D705EC3-F736-41EC-A99A-C13D8880554D}"/>
              </a:ext>
            </a:extLst>
          </p:cNvPr>
          <p:cNvCxnSpPr/>
          <p:nvPr/>
        </p:nvCxnSpPr>
        <p:spPr>
          <a:xfrm>
            <a:off x="7174920" y="2437305"/>
            <a:ext cx="479520" cy="0"/>
          </a:xfrm>
          <a:prstGeom prst="straightConnector1">
            <a:avLst/>
          </a:prstGeom>
          <a:ln w="19050">
            <a:solidFill>
              <a:srgbClr val="00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9D22ADC-833A-4B9C-BB41-77AF56C5B333}"/>
              </a:ext>
            </a:extLst>
          </p:cNvPr>
          <p:cNvCxnSpPr/>
          <p:nvPr/>
        </p:nvCxnSpPr>
        <p:spPr>
          <a:xfrm>
            <a:off x="7174920" y="3019459"/>
            <a:ext cx="47952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86E1407-5465-4C76-902D-27BD51BA5AA9}"/>
              </a:ext>
            </a:extLst>
          </p:cNvPr>
          <p:cNvSpPr txBox="1"/>
          <p:nvPr/>
        </p:nvSpPr>
        <p:spPr>
          <a:xfrm>
            <a:off x="7654440" y="1990440"/>
            <a:ext cx="19180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具体</a:t>
            </a:r>
            <a:r>
              <a:rPr lang="en-US" altLang="zh-CN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CUDA</a:t>
            </a:r>
            <a:r>
              <a:rPr lang="zh-CN" altLang="en-US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实现</a:t>
            </a:r>
            <a:endParaRPr lang="en-US" altLang="zh-CN" sz="1000" dirty="0">
              <a:solidFill>
                <a:schemeClr val="accent6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en-US" altLang="zh-CN" sz="1000" dirty="0">
                <a:solidFill>
                  <a:srgbClr val="00B0F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C++: </a:t>
            </a:r>
            <a:r>
              <a:rPr lang="zh-CN" altLang="en-US" sz="1000" dirty="0">
                <a:solidFill>
                  <a:srgbClr val="00B0F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类型转换，矩阵乘法</a:t>
            </a:r>
            <a:endParaRPr lang="en-US" altLang="zh-CN" sz="1000" dirty="0">
              <a:solidFill>
                <a:srgbClr val="00B0F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张量类型实现</a:t>
            </a:r>
            <a:endParaRPr lang="en-US" altLang="zh-CN" sz="1000" dirty="0">
              <a:solidFill>
                <a:schemeClr val="accent6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chemeClr val="accent6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en-US" altLang="zh-CN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Python</a:t>
            </a:r>
            <a:r>
              <a:rPr lang="zh-CN" altLang="en-US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接口封装</a:t>
            </a:r>
            <a:endParaRPr lang="en-US" altLang="zh-CN" sz="1000" dirty="0">
              <a:solidFill>
                <a:schemeClr val="accent5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chemeClr val="accent5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en-US" altLang="zh-CN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Python</a:t>
            </a:r>
            <a:r>
              <a:rPr lang="zh-CN" altLang="en-US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网络层封装</a:t>
            </a:r>
            <a:endParaRPr lang="en-US" altLang="zh-CN" sz="1000" dirty="0">
              <a:solidFill>
                <a:schemeClr val="accent5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3041951-8FE2-47E8-86CE-20F12B84FB82}"/>
              </a:ext>
            </a:extLst>
          </p:cNvPr>
          <p:cNvCxnSpPr/>
          <p:nvPr/>
        </p:nvCxnSpPr>
        <p:spPr>
          <a:xfrm>
            <a:off x="7174920" y="3590865"/>
            <a:ext cx="4795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822A48D-C847-47D7-AA5C-449D2D2530B6}"/>
              </a:ext>
            </a:extLst>
          </p:cNvPr>
          <p:cNvCxnSpPr/>
          <p:nvPr/>
        </p:nvCxnSpPr>
        <p:spPr>
          <a:xfrm>
            <a:off x="7174920" y="3327780"/>
            <a:ext cx="4795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812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WaveRNN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- 2018.02.23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4D6B07-0836-49BE-A7C6-6FA2F5AB4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20" y="492014"/>
            <a:ext cx="3967499" cy="335664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D018225-0B17-4E86-BF2B-A0ABBDA2683D}"/>
              </a:ext>
            </a:extLst>
          </p:cNvPr>
          <p:cNvSpPr/>
          <p:nvPr/>
        </p:nvSpPr>
        <p:spPr>
          <a:xfrm>
            <a:off x="3603920" y="1589984"/>
            <a:ext cx="14526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样本 高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位 粗</a:t>
            </a:r>
            <a:endParaRPr 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795FE2-B97A-434D-AB17-CB821E43BBCB}"/>
              </a:ext>
            </a:extLst>
          </p:cNvPr>
          <p:cNvSpPr/>
          <p:nvPr/>
        </p:nvSpPr>
        <p:spPr>
          <a:xfrm>
            <a:off x="3616177" y="1949624"/>
            <a:ext cx="14526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样本 低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位 细</a:t>
            </a:r>
            <a:endParaRPr 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F12F6BC-544E-42D2-919A-389D9E60C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679" y="3788640"/>
            <a:ext cx="3373282" cy="2835329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87BA3739-BED8-4C6E-A092-6747663EACD9}"/>
              </a:ext>
            </a:extLst>
          </p:cNvPr>
          <p:cNvSpPr/>
          <p:nvPr/>
        </p:nvSpPr>
        <p:spPr>
          <a:xfrm>
            <a:off x="5221579" y="4116689"/>
            <a:ext cx="237404" cy="339240"/>
          </a:xfrm>
          <a:prstGeom prst="ellipse">
            <a:avLst/>
          </a:prstGeom>
          <a:noFill/>
          <a:ln w="28575">
            <a:solidFill>
              <a:srgbClr val="FC028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3B38522-1A3E-4A0B-9863-A35E0C422273}"/>
              </a:ext>
            </a:extLst>
          </p:cNvPr>
          <p:cNvSpPr/>
          <p:nvPr/>
        </p:nvSpPr>
        <p:spPr>
          <a:xfrm>
            <a:off x="5150045" y="4497720"/>
            <a:ext cx="237404" cy="339240"/>
          </a:xfrm>
          <a:prstGeom prst="ellipse">
            <a:avLst/>
          </a:prstGeom>
          <a:noFill/>
          <a:ln w="28575">
            <a:solidFill>
              <a:srgbClr val="FC028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489432C-E58C-43CD-9358-DE7FCC39009A}"/>
              </a:ext>
            </a:extLst>
          </p:cNvPr>
          <p:cNvSpPr/>
          <p:nvPr/>
        </p:nvSpPr>
        <p:spPr>
          <a:xfrm>
            <a:off x="5787953" y="4824291"/>
            <a:ext cx="237404" cy="339240"/>
          </a:xfrm>
          <a:prstGeom prst="ellipse">
            <a:avLst/>
          </a:prstGeom>
          <a:noFill/>
          <a:ln w="28575">
            <a:solidFill>
              <a:srgbClr val="FC028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92D4429-D165-4503-A315-9885D489E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520" y="3667410"/>
            <a:ext cx="2975473" cy="207210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F46F839-5038-458A-8390-16F749ABB117}"/>
              </a:ext>
            </a:extLst>
          </p:cNvPr>
          <p:cNvSpPr txBox="1"/>
          <p:nvPr/>
        </p:nvSpPr>
        <p:spPr>
          <a:xfrm>
            <a:off x="8016445" y="4594939"/>
            <a:ext cx="22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464B6B-EB97-4274-927C-EEF52AA10971}"/>
              </a:ext>
            </a:extLst>
          </p:cNvPr>
          <p:cNvSpPr txBox="1"/>
          <p:nvPr/>
        </p:nvSpPr>
        <p:spPr>
          <a:xfrm>
            <a:off x="8973120" y="4407296"/>
            <a:ext cx="22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3976431-6CF5-4673-8E0B-A447EBA1A61C}"/>
              </a:ext>
            </a:extLst>
          </p:cNvPr>
          <p:cNvSpPr txBox="1"/>
          <p:nvPr/>
        </p:nvSpPr>
        <p:spPr>
          <a:xfrm>
            <a:off x="8664140" y="5699771"/>
            <a:ext cx="8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  <a:latin typeface="Axure Handwriting" panose="020B0402020200020204" pitchFamily="34" charset="0"/>
              </a:rPr>
              <a:t>GRU</a:t>
            </a:r>
            <a:endParaRPr lang="zh-CN" altLang="en-US" sz="1400" dirty="0">
              <a:solidFill>
                <a:srgbClr val="0070C0"/>
              </a:solidFill>
              <a:latin typeface="Axure Handwriting" panose="020B0402020200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046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698" y="843844"/>
            <a:ext cx="1234221" cy="82856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Tacotron2 - 2017.12.16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657759"/>
              </p:ext>
            </p:extLst>
          </p:nvPr>
        </p:nvGraphicFramePr>
        <p:xfrm>
          <a:off x="2598795" y="1284613"/>
          <a:ext cx="2707640" cy="23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997299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96025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5991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956078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83546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2714585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78748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12971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889979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0377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8250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738610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2955039"/>
                    </a:ext>
                  </a:extLst>
                </a:gridCol>
              </a:tblGrid>
              <a:tr h="23976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H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e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l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l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o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w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o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r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l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d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…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33424"/>
                  </a:ext>
                </a:extLst>
              </a:tr>
            </a:tbl>
          </a:graphicData>
        </a:graphic>
      </p:graphicFrame>
      <p:sp>
        <p:nvSpPr>
          <p:cNvPr id="10" name="圆角矩形 9"/>
          <p:cNvSpPr/>
          <p:nvPr/>
        </p:nvSpPr>
        <p:spPr>
          <a:xfrm>
            <a:off x="3116004" y="1743052"/>
            <a:ext cx="1590489" cy="479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Character Embedding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116004" y="2434936"/>
            <a:ext cx="1590489" cy="479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3 Conv Layers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116004" y="3154216"/>
            <a:ext cx="1590489" cy="479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Bi-directional LSTM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91675" y="3868055"/>
            <a:ext cx="1438560" cy="481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Location Sensitive Attention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927215" y="1524373"/>
            <a:ext cx="1872" cy="2186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676200" y="2469960"/>
            <a:ext cx="1597311" cy="479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5 Conv Layer Post-Net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672240" y="3126573"/>
            <a:ext cx="1597311" cy="479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Linear Projection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672240" y="3774777"/>
            <a:ext cx="1597311" cy="479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2 LSTM Layers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672240" y="4417857"/>
            <a:ext cx="1597311" cy="479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2 Layer Pre-Net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910955" y="2215858"/>
            <a:ext cx="0" cy="2363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3917555" y="2919898"/>
            <a:ext cx="0" cy="2363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cxnSpLocks/>
          </p:cNvCxnSpPr>
          <p:nvPr/>
        </p:nvCxnSpPr>
        <p:spPr>
          <a:xfrm>
            <a:off x="4652539" y="4028400"/>
            <a:ext cx="968742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cxnSpLocks/>
            <a:stCxn id="24" idx="0"/>
            <a:endCxn id="23" idx="2"/>
          </p:cNvCxnSpPr>
          <p:nvPr/>
        </p:nvCxnSpPr>
        <p:spPr>
          <a:xfrm flipV="1">
            <a:off x="6470896" y="4254297"/>
            <a:ext cx="0" cy="1635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6333776" y="1940653"/>
            <a:ext cx="278810" cy="278810"/>
            <a:chOff x="4897200" y="1503391"/>
            <a:chExt cx="278810" cy="278810"/>
          </a:xfrm>
        </p:grpSpPr>
        <p:sp>
          <p:nvSpPr>
            <p:cNvPr id="50" name="十字形 49"/>
            <p:cNvSpPr/>
            <p:nvPr/>
          </p:nvSpPr>
          <p:spPr>
            <a:xfrm>
              <a:off x="4938980" y="1544327"/>
              <a:ext cx="197980" cy="206354"/>
            </a:xfrm>
            <a:prstGeom prst="plus">
              <a:avLst>
                <a:gd name="adj" fmla="val 4477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1" name="椭圆 50"/>
            <p:cNvSpPr/>
            <p:nvPr/>
          </p:nvSpPr>
          <p:spPr>
            <a:xfrm>
              <a:off x="4897200" y="1503391"/>
              <a:ext cx="278810" cy="2788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62" name="任意多边形 61"/>
          <p:cNvSpPr/>
          <p:nvPr/>
        </p:nvSpPr>
        <p:spPr>
          <a:xfrm>
            <a:off x="4708070" y="3360065"/>
            <a:ext cx="227400" cy="159363"/>
          </a:xfrm>
          <a:custGeom>
            <a:avLst/>
            <a:gdLst>
              <a:gd name="connsiteX0" fmla="*/ 0 w 227400"/>
              <a:gd name="connsiteY0" fmla="*/ 113172 h 159363"/>
              <a:gd name="connsiteX1" fmla="*/ 142240 w 227400"/>
              <a:gd name="connsiteY1" fmla="*/ 158892 h 159363"/>
              <a:gd name="connsiteX2" fmla="*/ 223520 w 227400"/>
              <a:gd name="connsiteY2" fmla="*/ 87772 h 159363"/>
              <a:gd name="connsiteX3" fmla="*/ 193040 w 227400"/>
              <a:gd name="connsiteY3" fmla="*/ 1412 h 159363"/>
              <a:gd name="connsiteX4" fmla="*/ 10160 w 227400"/>
              <a:gd name="connsiteY4" fmla="*/ 31892 h 159363"/>
              <a:gd name="connsiteX5" fmla="*/ 10160 w 227400"/>
              <a:gd name="connsiteY5" fmla="*/ 31892 h 15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400" h="159363">
                <a:moveTo>
                  <a:pt x="0" y="113172"/>
                </a:moveTo>
                <a:cubicBezTo>
                  <a:pt x="52493" y="138148"/>
                  <a:pt x="104987" y="163125"/>
                  <a:pt x="142240" y="158892"/>
                </a:cubicBezTo>
                <a:cubicBezTo>
                  <a:pt x="179493" y="154659"/>
                  <a:pt x="215053" y="114019"/>
                  <a:pt x="223520" y="87772"/>
                </a:cubicBezTo>
                <a:cubicBezTo>
                  <a:pt x="231987" y="61525"/>
                  <a:pt x="228600" y="10725"/>
                  <a:pt x="193040" y="1412"/>
                </a:cubicBezTo>
                <a:cubicBezTo>
                  <a:pt x="157480" y="-7901"/>
                  <a:pt x="10160" y="31892"/>
                  <a:pt x="10160" y="31892"/>
                </a:cubicBezTo>
                <a:lnTo>
                  <a:pt x="10160" y="31892"/>
                </a:ln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63" name="任意多边形 62"/>
          <p:cNvSpPr/>
          <p:nvPr/>
        </p:nvSpPr>
        <p:spPr>
          <a:xfrm>
            <a:off x="7269551" y="3958798"/>
            <a:ext cx="227400" cy="159363"/>
          </a:xfrm>
          <a:custGeom>
            <a:avLst/>
            <a:gdLst>
              <a:gd name="connsiteX0" fmla="*/ 0 w 227400"/>
              <a:gd name="connsiteY0" fmla="*/ 113172 h 159363"/>
              <a:gd name="connsiteX1" fmla="*/ 142240 w 227400"/>
              <a:gd name="connsiteY1" fmla="*/ 158892 h 159363"/>
              <a:gd name="connsiteX2" fmla="*/ 223520 w 227400"/>
              <a:gd name="connsiteY2" fmla="*/ 87772 h 159363"/>
              <a:gd name="connsiteX3" fmla="*/ 193040 w 227400"/>
              <a:gd name="connsiteY3" fmla="*/ 1412 h 159363"/>
              <a:gd name="connsiteX4" fmla="*/ 10160 w 227400"/>
              <a:gd name="connsiteY4" fmla="*/ 31892 h 159363"/>
              <a:gd name="connsiteX5" fmla="*/ 10160 w 227400"/>
              <a:gd name="connsiteY5" fmla="*/ 31892 h 15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400" h="159363">
                <a:moveTo>
                  <a:pt x="0" y="113172"/>
                </a:moveTo>
                <a:cubicBezTo>
                  <a:pt x="52493" y="138148"/>
                  <a:pt x="104987" y="163125"/>
                  <a:pt x="142240" y="158892"/>
                </a:cubicBezTo>
                <a:cubicBezTo>
                  <a:pt x="179493" y="154659"/>
                  <a:pt x="215053" y="114019"/>
                  <a:pt x="223520" y="87772"/>
                </a:cubicBezTo>
                <a:cubicBezTo>
                  <a:pt x="231987" y="61525"/>
                  <a:pt x="228600" y="10725"/>
                  <a:pt x="193040" y="1412"/>
                </a:cubicBezTo>
                <a:cubicBezTo>
                  <a:pt x="157480" y="-7901"/>
                  <a:pt x="10160" y="31892"/>
                  <a:pt x="10160" y="31892"/>
                </a:cubicBezTo>
                <a:lnTo>
                  <a:pt x="10160" y="31892"/>
                </a:ln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65" name="肘形连接符 64"/>
          <p:cNvCxnSpPr>
            <a:cxnSpLocks/>
          </p:cNvCxnSpPr>
          <p:nvPr/>
        </p:nvCxnSpPr>
        <p:spPr>
          <a:xfrm flipH="1">
            <a:off x="6470369" y="3417434"/>
            <a:ext cx="798655" cy="1531044"/>
          </a:xfrm>
          <a:prstGeom prst="bentConnector4">
            <a:avLst>
              <a:gd name="adj1" fmla="val -34906"/>
              <a:gd name="adj2" fmla="val 107648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 flipV="1">
            <a:off x="6467557" y="1658196"/>
            <a:ext cx="0" cy="2123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 flipV="1">
            <a:off x="6471949" y="3606093"/>
            <a:ext cx="0" cy="1635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 flipV="1">
            <a:off x="6475365" y="2950857"/>
            <a:ext cx="0" cy="1635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圆角矩形 81"/>
          <p:cNvSpPr/>
          <p:nvPr/>
        </p:nvSpPr>
        <p:spPr>
          <a:xfrm>
            <a:off x="8274450" y="895837"/>
            <a:ext cx="1524298" cy="7235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WaveNet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3" name="直接箭头连接符 82"/>
          <p:cNvCxnSpPr/>
          <p:nvPr/>
        </p:nvCxnSpPr>
        <p:spPr>
          <a:xfrm>
            <a:off x="3910955" y="3633736"/>
            <a:ext cx="0" cy="2363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 flipV="1">
            <a:off x="6471949" y="2278605"/>
            <a:ext cx="0" cy="1635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肘形连接符 97"/>
          <p:cNvCxnSpPr>
            <a:cxnSpLocks/>
            <a:stCxn id="22" idx="3"/>
            <a:endCxn id="51" idx="6"/>
          </p:cNvCxnSpPr>
          <p:nvPr/>
        </p:nvCxnSpPr>
        <p:spPr>
          <a:xfrm flipH="1" flipV="1">
            <a:off x="6612586" y="2080058"/>
            <a:ext cx="656965" cy="1286275"/>
          </a:xfrm>
          <a:prstGeom prst="bentConnector3">
            <a:avLst>
              <a:gd name="adj1" fmla="val -41586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69" idx="3"/>
            <a:endCxn id="82" idx="1"/>
          </p:cNvCxnSpPr>
          <p:nvPr/>
        </p:nvCxnSpPr>
        <p:spPr>
          <a:xfrm flipV="1">
            <a:off x="7065919" y="1257627"/>
            <a:ext cx="1208531" cy="5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8377259" y="1959398"/>
            <a:ext cx="131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waveform</a:t>
            </a:r>
            <a:endParaRPr lang="zh-CN" altLang="en-US" sz="1200" dirty="0"/>
          </a:p>
        </p:txBody>
      </p:sp>
      <p:cxnSp>
        <p:nvCxnSpPr>
          <p:cNvPr id="124" name="直接箭头连接符 123"/>
          <p:cNvCxnSpPr/>
          <p:nvPr/>
        </p:nvCxnSpPr>
        <p:spPr>
          <a:xfrm>
            <a:off x="9036599" y="1732744"/>
            <a:ext cx="0" cy="2363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矩形 125"/>
          <p:cNvSpPr/>
          <p:nvPr/>
        </p:nvSpPr>
        <p:spPr>
          <a:xfrm>
            <a:off x="2937598" y="1666262"/>
            <a:ext cx="2030034" cy="203796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27" name="矩形 126"/>
          <p:cNvSpPr/>
          <p:nvPr/>
        </p:nvSpPr>
        <p:spPr>
          <a:xfrm>
            <a:off x="5520749" y="1870560"/>
            <a:ext cx="2760295" cy="3356639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0541B83-86CA-4595-A9A8-8C4FDC081398}"/>
              </a:ext>
            </a:extLst>
          </p:cNvPr>
          <p:cNvCxnSpPr>
            <a:cxnSpLocks/>
          </p:cNvCxnSpPr>
          <p:nvPr/>
        </p:nvCxnSpPr>
        <p:spPr>
          <a:xfrm flipV="1">
            <a:off x="7269551" y="3385463"/>
            <a:ext cx="504769" cy="62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CAF6D91C-1701-4BA2-AA7C-8DF8AC102EF0}"/>
              </a:ext>
            </a:extLst>
          </p:cNvPr>
          <p:cNvSpPr txBox="1"/>
          <p:nvPr/>
        </p:nvSpPr>
        <p:spPr>
          <a:xfrm>
            <a:off x="7624342" y="3172071"/>
            <a:ext cx="656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Stop Token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91707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Tacotron2 - 2017.12.16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144693" y="663973"/>
            <a:ext cx="606625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			   </a:t>
            </a:r>
            <a:r>
              <a:rPr lang="en-US" altLang="zh-CN" sz="8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512	                          512		      512</a:t>
            </a:r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Embedding:   </a:t>
            </a:r>
            <a:r>
              <a:rPr lang="en-US" altLang="zh-CN" sz="1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148 x 512		</a:t>
            </a:r>
            <a:r>
              <a:rPr lang="en-US" altLang="zh-CN" sz="8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512	                512		512</a:t>
            </a:r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7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700" dirty="0">
                <a:solidFill>
                  <a:schemeClr val="bg1">
                    <a:lumMod val="65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Filter:</a:t>
            </a:r>
            <a:r>
              <a:rPr lang="en-US" altLang="zh-CN" sz="7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	                               512		             512	                                      512</a:t>
            </a:r>
          </a:p>
          <a:p>
            <a:r>
              <a:rPr lang="en-US" altLang="zh-CN" sz="7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	                                 </a:t>
            </a:r>
          </a:p>
          <a:p>
            <a:r>
              <a:rPr lang="en-US" altLang="zh-CN" sz="7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	                                5		             5	                                    5</a:t>
            </a:r>
          </a:p>
          <a:p>
            <a:r>
              <a:rPr lang="en-US" altLang="zh-CN" sz="7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		512	                   512		512</a:t>
            </a:r>
          </a:p>
          <a:p>
            <a:endParaRPr lang="en-US" altLang="zh-CN" sz="7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7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700" dirty="0">
                <a:solidFill>
                  <a:schemeClr val="bg1">
                    <a:lumMod val="65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Bias:  </a:t>
            </a:r>
            <a:r>
              <a:rPr lang="en-US" altLang="zh-CN" sz="7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512</a:t>
            </a:r>
          </a:p>
          <a:p>
            <a:endParaRPr lang="en-US" altLang="zh-CN" sz="700" dirty="0">
              <a:solidFill>
                <a:schemeClr val="bg1">
                  <a:lumMod val="65000"/>
                </a:schemeClr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700" dirty="0">
                <a:solidFill>
                  <a:schemeClr val="bg1">
                    <a:lumMod val="65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ReLU</a:t>
            </a:r>
          </a:p>
          <a:p>
            <a:endParaRPr lang="en-US" altLang="zh-CN" sz="700" dirty="0">
              <a:solidFill>
                <a:schemeClr val="bg1">
                  <a:lumMod val="65000"/>
                </a:schemeClr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700" dirty="0">
                <a:solidFill>
                  <a:schemeClr val="bg1">
                    <a:lumMod val="65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DropOut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4046EEC-1FE0-46A2-8D24-4ADEDD725056}"/>
              </a:ext>
            </a:extLst>
          </p:cNvPr>
          <p:cNvSpPr/>
          <p:nvPr/>
        </p:nvSpPr>
        <p:spPr>
          <a:xfrm>
            <a:off x="1285423" y="1507034"/>
            <a:ext cx="920085" cy="3280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" dirty="0">
                <a:solidFill>
                  <a:schemeClr val="accent5">
                    <a:lumMod val="75000"/>
                  </a:schemeClr>
                </a:solidFill>
              </a:rPr>
              <a:t>••••••</a:t>
            </a:r>
            <a:endParaRPr lang="zh-CN" altLang="en-US" sz="3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AD56058-60C4-4161-B372-6BB444B88543}"/>
              </a:ext>
            </a:extLst>
          </p:cNvPr>
          <p:cNvSpPr/>
          <p:nvPr/>
        </p:nvSpPr>
        <p:spPr>
          <a:xfrm>
            <a:off x="2167119" y="1990263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A8DF35DF-C27F-4EBA-96C8-FB5C8227ADFA}"/>
              </a:ext>
            </a:extLst>
          </p:cNvPr>
          <p:cNvSpPr/>
          <p:nvPr/>
        </p:nvSpPr>
        <p:spPr>
          <a:xfrm>
            <a:off x="2146859" y="2010390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95CC397-8862-46BE-BFF2-8F4D112E9605}"/>
              </a:ext>
            </a:extLst>
          </p:cNvPr>
          <p:cNvSpPr/>
          <p:nvPr/>
        </p:nvSpPr>
        <p:spPr>
          <a:xfrm>
            <a:off x="2118850" y="2026222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F1ED65B-AA4B-409F-8AE6-A452D723840B}"/>
              </a:ext>
            </a:extLst>
          </p:cNvPr>
          <p:cNvSpPr/>
          <p:nvPr/>
        </p:nvSpPr>
        <p:spPr>
          <a:xfrm>
            <a:off x="2098183" y="2042054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D9E934D-464E-431C-814F-32FE44AA488F}"/>
              </a:ext>
            </a:extLst>
          </p:cNvPr>
          <p:cNvSpPr/>
          <p:nvPr/>
        </p:nvSpPr>
        <p:spPr>
          <a:xfrm>
            <a:off x="2070174" y="2057886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79B4BC1-8763-4279-AFF8-C8C2719860FB}"/>
              </a:ext>
            </a:extLst>
          </p:cNvPr>
          <p:cNvSpPr/>
          <p:nvPr/>
        </p:nvSpPr>
        <p:spPr>
          <a:xfrm>
            <a:off x="2049914" y="2078013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39B3B15-E8C8-4C63-B12A-76F532AE9FA2}"/>
              </a:ext>
            </a:extLst>
          </p:cNvPr>
          <p:cNvSpPr/>
          <p:nvPr/>
        </p:nvSpPr>
        <p:spPr>
          <a:xfrm>
            <a:off x="2021905" y="2093845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4D7965C-FB34-4E79-AC83-AE5493C7DF00}"/>
              </a:ext>
            </a:extLst>
          </p:cNvPr>
          <p:cNvSpPr/>
          <p:nvPr/>
        </p:nvSpPr>
        <p:spPr>
          <a:xfrm>
            <a:off x="2016084" y="2096347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649E68A-4D4A-4BBF-BE78-25411ABEF6A9}"/>
              </a:ext>
            </a:extLst>
          </p:cNvPr>
          <p:cNvSpPr/>
          <p:nvPr/>
        </p:nvSpPr>
        <p:spPr>
          <a:xfrm>
            <a:off x="1988075" y="2112179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20EAED3C-9FFF-4DEF-B4A2-DFD46B6A07A8}"/>
              </a:ext>
            </a:extLst>
          </p:cNvPr>
          <p:cNvSpPr/>
          <p:nvPr/>
        </p:nvSpPr>
        <p:spPr>
          <a:xfrm>
            <a:off x="1967815" y="2132306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30638B4-FD6F-4793-8674-136D2962DC10}"/>
              </a:ext>
            </a:extLst>
          </p:cNvPr>
          <p:cNvSpPr/>
          <p:nvPr/>
        </p:nvSpPr>
        <p:spPr>
          <a:xfrm>
            <a:off x="1939806" y="2148138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5810550-3843-415D-B323-EEACFD7BF957}"/>
              </a:ext>
            </a:extLst>
          </p:cNvPr>
          <p:cNvSpPr/>
          <p:nvPr/>
        </p:nvSpPr>
        <p:spPr>
          <a:xfrm>
            <a:off x="1919139" y="2163970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DAA2936B-B681-4D76-BF8B-64DA5E5AF9A9}"/>
              </a:ext>
            </a:extLst>
          </p:cNvPr>
          <p:cNvSpPr/>
          <p:nvPr/>
        </p:nvSpPr>
        <p:spPr>
          <a:xfrm>
            <a:off x="1891130" y="2179802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ADD607FB-F8BC-4290-AEE8-C73456B99243}"/>
              </a:ext>
            </a:extLst>
          </p:cNvPr>
          <p:cNvSpPr/>
          <p:nvPr/>
        </p:nvSpPr>
        <p:spPr>
          <a:xfrm>
            <a:off x="1870870" y="2199929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2EEC25D-5C3F-44F6-8173-4E5EE23BA886}"/>
              </a:ext>
            </a:extLst>
          </p:cNvPr>
          <p:cNvSpPr/>
          <p:nvPr/>
        </p:nvSpPr>
        <p:spPr>
          <a:xfrm>
            <a:off x="1842861" y="2215761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96172283-C96A-4EDA-91EC-7208E9F112F1}"/>
              </a:ext>
            </a:extLst>
          </p:cNvPr>
          <p:cNvSpPr/>
          <p:nvPr/>
        </p:nvSpPr>
        <p:spPr>
          <a:xfrm rot="16200000">
            <a:off x="3060471" y="1097337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CCA00110-4C88-478B-A9F6-4AC048C61872}"/>
              </a:ext>
            </a:extLst>
          </p:cNvPr>
          <p:cNvSpPr/>
          <p:nvPr/>
        </p:nvSpPr>
        <p:spPr>
          <a:xfrm rot="16200000">
            <a:off x="3040857" y="1114129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B6F1D71D-D1B6-43C7-8A64-5E00413319A3}"/>
              </a:ext>
            </a:extLst>
          </p:cNvPr>
          <p:cNvSpPr/>
          <p:nvPr/>
        </p:nvSpPr>
        <p:spPr>
          <a:xfrm rot="16200000">
            <a:off x="3020135" y="1130601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AEBD63C-832D-41A3-A721-E7E977DA6580}"/>
              </a:ext>
            </a:extLst>
          </p:cNvPr>
          <p:cNvSpPr/>
          <p:nvPr/>
        </p:nvSpPr>
        <p:spPr>
          <a:xfrm rot="16200000">
            <a:off x="3000097" y="1150414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1961C7EF-0047-4DDC-B9BB-261F256D274D}"/>
              </a:ext>
            </a:extLst>
          </p:cNvPr>
          <p:cNvSpPr/>
          <p:nvPr/>
        </p:nvSpPr>
        <p:spPr>
          <a:xfrm rot="16200000">
            <a:off x="2984593" y="1166438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44D4FBE-C2A4-467B-B4BB-08F84C1DC7F6}"/>
              </a:ext>
            </a:extLst>
          </p:cNvPr>
          <p:cNvSpPr/>
          <p:nvPr/>
        </p:nvSpPr>
        <p:spPr>
          <a:xfrm rot="16200000">
            <a:off x="2964979" y="1183230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CC2C6093-CCB9-407A-A686-488C1680A47D}"/>
              </a:ext>
            </a:extLst>
          </p:cNvPr>
          <p:cNvSpPr/>
          <p:nvPr/>
        </p:nvSpPr>
        <p:spPr>
          <a:xfrm rot="16200000">
            <a:off x="2944257" y="1199702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D9A62095-5577-4D07-A4B0-107998BA18E5}"/>
              </a:ext>
            </a:extLst>
          </p:cNvPr>
          <p:cNvSpPr/>
          <p:nvPr/>
        </p:nvSpPr>
        <p:spPr>
          <a:xfrm rot="16200000">
            <a:off x="2924219" y="1219515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F66CABB3-1103-483D-B21A-39C802326A57}"/>
              </a:ext>
            </a:extLst>
          </p:cNvPr>
          <p:cNvSpPr/>
          <p:nvPr/>
        </p:nvSpPr>
        <p:spPr>
          <a:xfrm rot="16200000">
            <a:off x="2915236" y="1230716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0584BEBD-CC08-4173-9A20-E4079FD6EB6D}"/>
              </a:ext>
            </a:extLst>
          </p:cNvPr>
          <p:cNvSpPr/>
          <p:nvPr/>
        </p:nvSpPr>
        <p:spPr>
          <a:xfrm rot="16200000">
            <a:off x="2895622" y="1247508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6EE359E9-AFF6-41E9-86EF-77527AC2C403}"/>
              </a:ext>
            </a:extLst>
          </p:cNvPr>
          <p:cNvSpPr/>
          <p:nvPr/>
        </p:nvSpPr>
        <p:spPr>
          <a:xfrm rot="16200000">
            <a:off x="2874900" y="1263980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7E163C45-FE44-426E-84A7-F680528A10C4}"/>
              </a:ext>
            </a:extLst>
          </p:cNvPr>
          <p:cNvSpPr/>
          <p:nvPr/>
        </p:nvSpPr>
        <p:spPr>
          <a:xfrm rot="16200000">
            <a:off x="2854862" y="1283793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561629D0-BFE2-443A-8C43-0896E5F4F3E5}"/>
              </a:ext>
            </a:extLst>
          </p:cNvPr>
          <p:cNvSpPr/>
          <p:nvPr/>
        </p:nvSpPr>
        <p:spPr>
          <a:xfrm rot="16200000">
            <a:off x="2839358" y="1299817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C4147326-A0E5-4D41-8FC1-8D5C5E275B08}"/>
              </a:ext>
            </a:extLst>
          </p:cNvPr>
          <p:cNvSpPr/>
          <p:nvPr/>
        </p:nvSpPr>
        <p:spPr>
          <a:xfrm rot="16200000">
            <a:off x="2819744" y="1316609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0F67C244-46F8-4AE0-AA91-B7FF8579FD69}"/>
              </a:ext>
            </a:extLst>
          </p:cNvPr>
          <p:cNvSpPr/>
          <p:nvPr/>
        </p:nvSpPr>
        <p:spPr>
          <a:xfrm rot="16200000">
            <a:off x="2799022" y="1333081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3C9BBA82-37A4-4CAA-A2FE-2532FF9DE15F}"/>
              </a:ext>
            </a:extLst>
          </p:cNvPr>
          <p:cNvSpPr/>
          <p:nvPr/>
        </p:nvSpPr>
        <p:spPr>
          <a:xfrm rot="16200000">
            <a:off x="2778984" y="1352894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321ED8F-2860-4920-8C43-01C0F6940394}"/>
              </a:ext>
            </a:extLst>
          </p:cNvPr>
          <p:cNvSpPr/>
          <p:nvPr/>
        </p:nvSpPr>
        <p:spPr>
          <a:xfrm>
            <a:off x="3643917" y="1988156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10DF681-8337-4117-B73F-A1325FE291AD}"/>
              </a:ext>
            </a:extLst>
          </p:cNvPr>
          <p:cNvSpPr/>
          <p:nvPr/>
        </p:nvSpPr>
        <p:spPr>
          <a:xfrm>
            <a:off x="3623657" y="2008283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04256BE-D42A-4ADC-A25C-A24981C300E0}"/>
              </a:ext>
            </a:extLst>
          </p:cNvPr>
          <p:cNvSpPr/>
          <p:nvPr/>
        </p:nvSpPr>
        <p:spPr>
          <a:xfrm>
            <a:off x="3595648" y="2024115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78B28C5-644A-45BE-B04F-A812EDCBCDA4}"/>
              </a:ext>
            </a:extLst>
          </p:cNvPr>
          <p:cNvSpPr/>
          <p:nvPr/>
        </p:nvSpPr>
        <p:spPr>
          <a:xfrm>
            <a:off x="3574981" y="2039947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554AC1EA-9D05-4F15-8E30-C9CC06387D59}"/>
              </a:ext>
            </a:extLst>
          </p:cNvPr>
          <p:cNvSpPr/>
          <p:nvPr/>
        </p:nvSpPr>
        <p:spPr>
          <a:xfrm>
            <a:off x="3546972" y="2055779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6C34E78C-3FD2-4F41-9D2F-933E254FB854}"/>
              </a:ext>
            </a:extLst>
          </p:cNvPr>
          <p:cNvSpPr/>
          <p:nvPr/>
        </p:nvSpPr>
        <p:spPr>
          <a:xfrm>
            <a:off x="3526712" y="2075906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16547DC-0DA1-4063-AC3F-7658E79DC693}"/>
              </a:ext>
            </a:extLst>
          </p:cNvPr>
          <p:cNvSpPr/>
          <p:nvPr/>
        </p:nvSpPr>
        <p:spPr>
          <a:xfrm>
            <a:off x="3498703" y="2091738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BCE7243-3B89-4C90-A48A-32072DA9E579}"/>
              </a:ext>
            </a:extLst>
          </p:cNvPr>
          <p:cNvSpPr/>
          <p:nvPr/>
        </p:nvSpPr>
        <p:spPr>
          <a:xfrm>
            <a:off x="3492882" y="2094240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9687E702-C280-4599-8E99-DB1EE0A3D59E}"/>
              </a:ext>
            </a:extLst>
          </p:cNvPr>
          <p:cNvSpPr/>
          <p:nvPr/>
        </p:nvSpPr>
        <p:spPr>
          <a:xfrm>
            <a:off x="3464873" y="2110072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D9BF4D8-9246-4171-B5C8-92A0C0C2D590}"/>
              </a:ext>
            </a:extLst>
          </p:cNvPr>
          <p:cNvSpPr/>
          <p:nvPr/>
        </p:nvSpPr>
        <p:spPr>
          <a:xfrm>
            <a:off x="3444613" y="2130199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73757789-8553-4A1C-BE0F-2AC124FDAF2B}"/>
              </a:ext>
            </a:extLst>
          </p:cNvPr>
          <p:cNvSpPr/>
          <p:nvPr/>
        </p:nvSpPr>
        <p:spPr>
          <a:xfrm>
            <a:off x="3416604" y="2146031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B9F44B3-0027-42D2-81F5-653CE174E0AF}"/>
              </a:ext>
            </a:extLst>
          </p:cNvPr>
          <p:cNvSpPr/>
          <p:nvPr/>
        </p:nvSpPr>
        <p:spPr>
          <a:xfrm>
            <a:off x="3395937" y="2161863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6F5F9A6B-24C7-4529-BDAD-B6C14DD1AF51}"/>
              </a:ext>
            </a:extLst>
          </p:cNvPr>
          <p:cNvSpPr/>
          <p:nvPr/>
        </p:nvSpPr>
        <p:spPr>
          <a:xfrm>
            <a:off x="3367928" y="2177695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D2471DA-BC0F-4E9E-94B4-F5ADDA218EF1}"/>
              </a:ext>
            </a:extLst>
          </p:cNvPr>
          <p:cNvSpPr/>
          <p:nvPr/>
        </p:nvSpPr>
        <p:spPr>
          <a:xfrm>
            <a:off x="3347668" y="2197822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16E3A1F6-3A97-4F63-B37E-B10792BC34F4}"/>
              </a:ext>
            </a:extLst>
          </p:cNvPr>
          <p:cNvSpPr/>
          <p:nvPr/>
        </p:nvSpPr>
        <p:spPr>
          <a:xfrm>
            <a:off x="3319659" y="2213654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C6093147-9A73-4E04-87E6-3CD69319B829}"/>
              </a:ext>
            </a:extLst>
          </p:cNvPr>
          <p:cNvSpPr/>
          <p:nvPr/>
        </p:nvSpPr>
        <p:spPr>
          <a:xfrm>
            <a:off x="2176248" y="381198"/>
            <a:ext cx="861306" cy="336264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Conv1D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F1B623AD-0B31-4E87-BB97-42C0BC3FA3C3}"/>
              </a:ext>
            </a:extLst>
          </p:cNvPr>
          <p:cNvSpPr/>
          <p:nvPr/>
        </p:nvSpPr>
        <p:spPr>
          <a:xfrm>
            <a:off x="2107826" y="2737418"/>
            <a:ext cx="920085" cy="457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FAA2AE6-2E3F-49C5-8CEA-37749AE3D96D}"/>
              </a:ext>
            </a:extLst>
          </p:cNvPr>
          <p:cNvSpPr/>
          <p:nvPr/>
        </p:nvSpPr>
        <p:spPr>
          <a:xfrm>
            <a:off x="2499244" y="1550846"/>
            <a:ext cx="244825" cy="24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" dirty="0">
                <a:solidFill>
                  <a:schemeClr val="tx1"/>
                </a:solidFill>
              </a:rPr>
              <a:t>X+</a:t>
            </a:r>
            <a:endParaRPr lang="zh-CN" altLang="en-US" sz="600" dirty="0">
              <a:solidFill>
                <a:schemeClr val="tx1"/>
              </a:solidFill>
            </a:endParaRPr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DBFBA467-9F6B-460C-BF9A-539B9E228DD8}"/>
              </a:ext>
            </a:extLst>
          </p:cNvPr>
          <p:cNvSpPr/>
          <p:nvPr/>
        </p:nvSpPr>
        <p:spPr>
          <a:xfrm>
            <a:off x="2493470" y="2511255"/>
            <a:ext cx="154825" cy="15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+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7D2C5D15-AF08-4FB5-AE92-0A43755A98F5}"/>
              </a:ext>
            </a:extLst>
          </p:cNvPr>
          <p:cNvSpPr/>
          <p:nvPr/>
        </p:nvSpPr>
        <p:spPr>
          <a:xfrm>
            <a:off x="3874256" y="2520539"/>
            <a:ext cx="154825" cy="15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+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F0C12DFF-9BEC-48D3-98F2-FAD327AE9454}"/>
              </a:ext>
            </a:extLst>
          </p:cNvPr>
          <p:cNvSpPr/>
          <p:nvPr/>
        </p:nvSpPr>
        <p:spPr>
          <a:xfrm>
            <a:off x="3479376" y="2718441"/>
            <a:ext cx="920085" cy="457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3B4C0B9C-5101-4AB6-AEDA-8FFC45C05165}"/>
              </a:ext>
            </a:extLst>
          </p:cNvPr>
          <p:cNvSpPr/>
          <p:nvPr/>
        </p:nvSpPr>
        <p:spPr>
          <a:xfrm rot="16200000">
            <a:off x="4434747" y="1138809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13B9EA53-B24F-4C10-9596-2EEDD574AB8C}"/>
              </a:ext>
            </a:extLst>
          </p:cNvPr>
          <p:cNvSpPr/>
          <p:nvPr/>
        </p:nvSpPr>
        <p:spPr>
          <a:xfrm rot="16200000">
            <a:off x="4415133" y="1155601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D7887846-EBA8-4719-8931-F9EEB42CD22C}"/>
              </a:ext>
            </a:extLst>
          </p:cNvPr>
          <p:cNvSpPr/>
          <p:nvPr/>
        </p:nvSpPr>
        <p:spPr>
          <a:xfrm rot="16200000">
            <a:off x="4394411" y="1172073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AC8FF5C2-620E-4592-AC0F-1DA075E0B59D}"/>
              </a:ext>
            </a:extLst>
          </p:cNvPr>
          <p:cNvSpPr/>
          <p:nvPr/>
        </p:nvSpPr>
        <p:spPr>
          <a:xfrm rot="16200000">
            <a:off x="4374373" y="1191886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292FE112-F2E9-48DA-AEE3-685CB69C63D6}"/>
              </a:ext>
            </a:extLst>
          </p:cNvPr>
          <p:cNvSpPr/>
          <p:nvPr/>
        </p:nvSpPr>
        <p:spPr>
          <a:xfrm rot="16200000">
            <a:off x="4358869" y="1207910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CBF2F649-FD66-4BC1-819E-05C84000C63D}"/>
              </a:ext>
            </a:extLst>
          </p:cNvPr>
          <p:cNvSpPr/>
          <p:nvPr/>
        </p:nvSpPr>
        <p:spPr>
          <a:xfrm rot="16200000">
            <a:off x="4339255" y="1224702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9998A1EC-BE06-4BF0-9B17-75B9A9994B72}"/>
              </a:ext>
            </a:extLst>
          </p:cNvPr>
          <p:cNvSpPr/>
          <p:nvPr/>
        </p:nvSpPr>
        <p:spPr>
          <a:xfrm rot="16200000">
            <a:off x="4318533" y="1241174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B4F1168B-F1D3-4BF0-A120-7D98D9D0F18E}"/>
              </a:ext>
            </a:extLst>
          </p:cNvPr>
          <p:cNvSpPr/>
          <p:nvPr/>
        </p:nvSpPr>
        <p:spPr>
          <a:xfrm rot="16200000">
            <a:off x="4298495" y="1260987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11FE1CEB-3684-4671-808A-7F6E653BE453}"/>
              </a:ext>
            </a:extLst>
          </p:cNvPr>
          <p:cNvSpPr/>
          <p:nvPr/>
        </p:nvSpPr>
        <p:spPr>
          <a:xfrm rot="16200000">
            <a:off x="4289512" y="1272188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F95CD250-97A1-4290-A463-9200501901F5}"/>
              </a:ext>
            </a:extLst>
          </p:cNvPr>
          <p:cNvSpPr/>
          <p:nvPr/>
        </p:nvSpPr>
        <p:spPr>
          <a:xfrm rot="16200000">
            <a:off x="4269898" y="1288980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B557C35B-23ED-4C35-AEC5-AA7D69FDF506}"/>
              </a:ext>
            </a:extLst>
          </p:cNvPr>
          <p:cNvSpPr/>
          <p:nvPr/>
        </p:nvSpPr>
        <p:spPr>
          <a:xfrm rot="16200000">
            <a:off x="4249176" y="1305452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0D590C95-62A7-4D09-BFD4-9B7E1B3CDC86}"/>
              </a:ext>
            </a:extLst>
          </p:cNvPr>
          <p:cNvSpPr/>
          <p:nvPr/>
        </p:nvSpPr>
        <p:spPr>
          <a:xfrm rot="16200000">
            <a:off x="4229138" y="1325265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B2A04F73-AEC8-43C7-BC0E-E8B00636BFE0}"/>
              </a:ext>
            </a:extLst>
          </p:cNvPr>
          <p:cNvSpPr/>
          <p:nvPr/>
        </p:nvSpPr>
        <p:spPr>
          <a:xfrm rot="16200000">
            <a:off x="4213634" y="1341289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0107662C-1D8A-4582-9051-9252E3717B3F}"/>
              </a:ext>
            </a:extLst>
          </p:cNvPr>
          <p:cNvSpPr/>
          <p:nvPr/>
        </p:nvSpPr>
        <p:spPr>
          <a:xfrm rot="16200000">
            <a:off x="4194020" y="1358081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BE3C416-68C6-448C-A1CC-5BC4BEC67162}"/>
              </a:ext>
            </a:extLst>
          </p:cNvPr>
          <p:cNvSpPr/>
          <p:nvPr/>
        </p:nvSpPr>
        <p:spPr>
          <a:xfrm rot="16200000">
            <a:off x="4173298" y="1374553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07C2091D-6E05-4DB1-AD09-756AA4933821}"/>
              </a:ext>
            </a:extLst>
          </p:cNvPr>
          <p:cNvSpPr/>
          <p:nvPr/>
        </p:nvSpPr>
        <p:spPr>
          <a:xfrm rot="16200000">
            <a:off x="4153260" y="1394366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08DF4A70-4112-4513-86CC-C085932DFA27}"/>
              </a:ext>
            </a:extLst>
          </p:cNvPr>
          <p:cNvSpPr/>
          <p:nvPr/>
        </p:nvSpPr>
        <p:spPr>
          <a:xfrm>
            <a:off x="4993806" y="1982570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A548DF02-869E-44C8-AC5A-B94F898875D5}"/>
              </a:ext>
            </a:extLst>
          </p:cNvPr>
          <p:cNvSpPr/>
          <p:nvPr/>
        </p:nvSpPr>
        <p:spPr>
          <a:xfrm>
            <a:off x="4973546" y="2002697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07A1F84E-C8FF-4276-BAD5-45C45C3BE7D8}"/>
              </a:ext>
            </a:extLst>
          </p:cNvPr>
          <p:cNvSpPr/>
          <p:nvPr/>
        </p:nvSpPr>
        <p:spPr>
          <a:xfrm>
            <a:off x="4945537" y="2018529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9141A15C-F19B-41B5-802B-80418CCF391B}"/>
              </a:ext>
            </a:extLst>
          </p:cNvPr>
          <p:cNvSpPr/>
          <p:nvPr/>
        </p:nvSpPr>
        <p:spPr>
          <a:xfrm>
            <a:off x="4924870" y="2034361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280ED095-4633-4EB3-8691-4D58B7EDA209}"/>
              </a:ext>
            </a:extLst>
          </p:cNvPr>
          <p:cNvSpPr/>
          <p:nvPr/>
        </p:nvSpPr>
        <p:spPr>
          <a:xfrm>
            <a:off x="4896861" y="2050193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F8F52B33-CE7C-4AB9-AF0E-4A69DED145AA}"/>
              </a:ext>
            </a:extLst>
          </p:cNvPr>
          <p:cNvSpPr/>
          <p:nvPr/>
        </p:nvSpPr>
        <p:spPr>
          <a:xfrm>
            <a:off x="4876601" y="2070320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E759F1B5-3B94-4311-86F7-F9DEECB23622}"/>
              </a:ext>
            </a:extLst>
          </p:cNvPr>
          <p:cNvSpPr/>
          <p:nvPr/>
        </p:nvSpPr>
        <p:spPr>
          <a:xfrm>
            <a:off x="4848592" y="2086152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715020BA-CEA9-4103-8393-209D4C822FB7}"/>
              </a:ext>
            </a:extLst>
          </p:cNvPr>
          <p:cNvSpPr/>
          <p:nvPr/>
        </p:nvSpPr>
        <p:spPr>
          <a:xfrm>
            <a:off x="4842771" y="2088654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B5A0D10F-210B-4E8F-9867-80C485E63E99}"/>
              </a:ext>
            </a:extLst>
          </p:cNvPr>
          <p:cNvSpPr/>
          <p:nvPr/>
        </p:nvSpPr>
        <p:spPr>
          <a:xfrm>
            <a:off x="4814762" y="2104486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A3EE045-59DC-4E7D-AD23-D1E07C457D5D}"/>
              </a:ext>
            </a:extLst>
          </p:cNvPr>
          <p:cNvSpPr/>
          <p:nvPr/>
        </p:nvSpPr>
        <p:spPr>
          <a:xfrm>
            <a:off x="4794502" y="2124613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90004940-A645-44DA-A6B2-370BAE170132}"/>
              </a:ext>
            </a:extLst>
          </p:cNvPr>
          <p:cNvSpPr/>
          <p:nvPr/>
        </p:nvSpPr>
        <p:spPr>
          <a:xfrm>
            <a:off x="4766493" y="2140445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64AD5BE0-95C6-4AA8-B924-66C31FD0E378}"/>
              </a:ext>
            </a:extLst>
          </p:cNvPr>
          <p:cNvSpPr/>
          <p:nvPr/>
        </p:nvSpPr>
        <p:spPr>
          <a:xfrm>
            <a:off x="4745826" y="2156277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7E1FED1-5864-4BEC-B248-50A1A8208BE0}"/>
              </a:ext>
            </a:extLst>
          </p:cNvPr>
          <p:cNvSpPr/>
          <p:nvPr/>
        </p:nvSpPr>
        <p:spPr>
          <a:xfrm>
            <a:off x="4717817" y="2172109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4C1AA59E-FA1F-4A2E-BA85-8A5160F85EFD}"/>
              </a:ext>
            </a:extLst>
          </p:cNvPr>
          <p:cNvSpPr/>
          <p:nvPr/>
        </p:nvSpPr>
        <p:spPr>
          <a:xfrm>
            <a:off x="4697557" y="2192236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F06427DD-63DF-4F2E-BA4C-EFB531BF2DCC}"/>
              </a:ext>
            </a:extLst>
          </p:cNvPr>
          <p:cNvSpPr/>
          <p:nvPr/>
        </p:nvSpPr>
        <p:spPr>
          <a:xfrm>
            <a:off x="4669548" y="2208068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A522C7AE-0858-4A82-BC32-EB9465200DDB}"/>
              </a:ext>
            </a:extLst>
          </p:cNvPr>
          <p:cNvSpPr/>
          <p:nvPr/>
        </p:nvSpPr>
        <p:spPr>
          <a:xfrm>
            <a:off x="3674194" y="397804"/>
            <a:ext cx="861306" cy="336264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Conv1D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65" name="椭圆 164">
            <a:extLst>
              <a:ext uri="{FF2B5EF4-FFF2-40B4-BE49-F238E27FC236}">
                <a16:creationId xmlns:a16="http://schemas.microsoft.com/office/drawing/2014/main" id="{A99E357B-6F6B-4852-A510-843A9EA01D96}"/>
              </a:ext>
            </a:extLst>
          </p:cNvPr>
          <p:cNvSpPr/>
          <p:nvPr/>
        </p:nvSpPr>
        <p:spPr>
          <a:xfrm>
            <a:off x="5320341" y="2502315"/>
            <a:ext cx="154825" cy="15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+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B4F33F2-0A85-41A4-B263-5EC841A8FFEA}"/>
              </a:ext>
            </a:extLst>
          </p:cNvPr>
          <p:cNvSpPr/>
          <p:nvPr/>
        </p:nvSpPr>
        <p:spPr>
          <a:xfrm>
            <a:off x="4929503" y="2713738"/>
            <a:ext cx="920085" cy="457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椭圆 201">
            <a:extLst>
              <a:ext uri="{FF2B5EF4-FFF2-40B4-BE49-F238E27FC236}">
                <a16:creationId xmlns:a16="http://schemas.microsoft.com/office/drawing/2014/main" id="{C664799A-2988-446A-8B19-86F11EF4D8D2}"/>
              </a:ext>
            </a:extLst>
          </p:cNvPr>
          <p:cNvSpPr/>
          <p:nvPr/>
        </p:nvSpPr>
        <p:spPr>
          <a:xfrm>
            <a:off x="3915753" y="1538701"/>
            <a:ext cx="244825" cy="24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" dirty="0">
                <a:solidFill>
                  <a:schemeClr val="tx1"/>
                </a:solidFill>
              </a:rPr>
              <a:t>X+</a:t>
            </a:r>
            <a:endParaRPr lang="zh-CN" altLang="en-US" sz="600" dirty="0">
              <a:solidFill>
                <a:schemeClr val="tx1"/>
              </a:solidFill>
            </a:endParaRPr>
          </a:p>
        </p:txBody>
      </p:sp>
      <p:sp>
        <p:nvSpPr>
          <p:cNvPr id="203" name="椭圆 202">
            <a:extLst>
              <a:ext uri="{FF2B5EF4-FFF2-40B4-BE49-F238E27FC236}">
                <a16:creationId xmlns:a16="http://schemas.microsoft.com/office/drawing/2014/main" id="{D3924EDA-7582-4A8A-B7A9-FB685DF5101C}"/>
              </a:ext>
            </a:extLst>
          </p:cNvPr>
          <p:cNvSpPr/>
          <p:nvPr/>
        </p:nvSpPr>
        <p:spPr>
          <a:xfrm>
            <a:off x="5294734" y="1548683"/>
            <a:ext cx="244825" cy="24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" dirty="0">
                <a:solidFill>
                  <a:schemeClr val="tx1"/>
                </a:solidFill>
              </a:rPr>
              <a:t>X+</a:t>
            </a:r>
            <a:endParaRPr lang="zh-CN" altLang="en-US" sz="600" dirty="0">
              <a:solidFill>
                <a:schemeClr val="tx1"/>
              </a:solidFill>
            </a:endParaRPr>
          </a:p>
        </p:txBody>
      </p:sp>
      <p:sp>
        <p:nvSpPr>
          <p:cNvPr id="204" name="椭圆 203">
            <a:extLst>
              <a:ext uri="{FF2B5EF4-FFF2-40B4-BE49-F238E27FC236}">
                <a16:creationId xmlns:a16="http://schemas.microsoft.com/office/drawing/2014/main" id="{BE33881C-36F6-4E99-AF7F-CC60EE185A49}"/>
              </a:ext>
            </a:extLst>
          </p:cNvPr>
          <p:cNvSpPr/>
          <p:nvPr/>
        </p:nvSpPr>
        <p:spPr>
          <a:xfrm>
            <a:off x="5000856" y="397804"/>
            <a:ext cx="861306" cy="336264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Conv1D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263BFD-108A-4B6A-91CA-76461A390FD1}"/>
              </a:ext>
            </a:extLst>
          </p:cNvPr>
          <p:cNvSpPr/>
          <p:nvPr/>
        </p:nvSpPr>
        <p:spPr>
          <a:xfrm>
            <a:off x="1285423" y="1507034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4371D99E-0D6A-48C7-AA0F-AB9D012C8A2D}"/>
              </a:ext>
            </a:extLst>
          </p:cNvPr>
          <p:cNvSpPr/>
          <p:nvPr/>
        </p:nvSpPr>
        <p:spPr>
          <a:xfrm>
            <a:off x="1331468" y="1506318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833B6570-BF83-463C-9DE0-01C04A0F2796}"/>
              </a:ext>
            </a:extLst>
          </p:cNvPr>
          <p:cNvSpPr/>
          <p:nvPr/>
        </p:nvSpPr>
        <p:spPr>
          <a:xfrm>
            <a:off x="1377766" y="1508187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C1C16B21-A88C-49DE-9002-B4526A1AFD45}"/>
              </a:ext>
            </a:extLst>
          </p:cNvPr>
          <p:cNvSpPr/>
          <p:nvPr/>
        </p:nvSpPr>
        <p:spPr>
          <a:xfrm>
            <a:off x="1423811" y="1507471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86B30036-FDF1-4DBD-BAD8-A76C3A41963B}"/>
              </a:ext>
            </a:extLst>
          </p:cNvPr>
          <p:cNvSpPr/>
          <p:nvPr/>
        </p:nvSpPr>
        <p:spPr>
          <a:xfrm>
            <a:off x="2016062" y="1506719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0D717124-0B34-4B97-A0A6-813443901349}"/>
              </a:ext>
            </a:extLst>
          </p:cNvPr>
          <p:cNvSpPr/>
          <p:nvPr/>
        </p:nvSpPr>
        <p:spPr>
          <a:xfrm>
            <a:off x="2062107" y="1506003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746C3BCD-22D1-4F6C-96E2-FC99DBADEF37}"/>
              </a:ext>
            </a:extLst>
          </p:cNvPr>
          <p:cNvSpPr/>
          <p:nvPr/>
        </p:nvSpPr>
        <p:spPr>
          <a:xfrm>
            <a:off x="2108405" y="1507872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01EB3ECB-C4F3-4B0E-BD3F-1F6224BC4F3B}"/>
              </a:ext>
            </a:extLst>
          </p:cNvPr>
          <p:cNvSpPr/>
          <p:nvPr/>
        </p:nvSpPr>
        <p:spPr>
          <a:xfrm>
            <a:off x="2154450" y="1507156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4FA7C65B-FA0B-40D3-A800-379B974E030A}"/>
              </a:ext>
            </a:extLst>
          </p:cNvPr>
          <p:cNvSpPr/>
          <p:nvPr/>
        </p:nvSpPr>
        <p:spPr>
          <a:xfrm>
            <a:off x="1470440" y="1506992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56FA1C16-FCCD-4E23-825E-03A142CC7A04}"/>
              </a:ext>
            </a:extLst>
          </p:cNvPr>
          <p:cNvSpPr/>
          <p:nvPr/>
        </p:nvSpPr>
        <p:spPr>
          <a:xfrm>
            <a:off x="1516485" y="1506276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D6D1FEE4-4B9E-4494-BD4F-308B22B8FAB1}"/>
              </a:ext>
            </a:extLst>
          </p:cNvPr>
          <p:cNvSpPr/>
          <p:nvPr/>
        </p:nvSpPr>
        <p:spPr>
          <a:xfrm>
            <a:off x="1562783" y="1508145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1524B9A2-1283-40BC-BCA7-B418EA5523D1}"/>
              </a:ext>
            </a:extLst>
          </p:cNvPr>
          <p:cNvSpPr/>
          <p:nvPr/>
        </p:nvSpPr>
        <p:spPr>
          <a:xfrm>
            <a:off x="1608828" y="1507429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4B865814-CE77-4F49-A5D1-E16FC97E272B}"/>
              </a:ext>
            </a:extLst>
          </p:cNvPr>
          <p:cNvSpPr/>
          <p:nvPr/>
        </p:nvSpPr>
        <p:spPr>
          <a:xfrm>
            <a:off x="1832409" y="1506040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DC887268-A049-4AB6-899F-415D4F9652FF}"/>
              </a:ext>
            </a:extLst>
          </p:cNvPr>
          <p:cNvSpPr/>
          <p:nvPr/>
        </p:nvSpPr>
        <p:spPr>
          <a:xfrm>
            <a:off x="1878454" y="1505324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6AAD8E46-83BE-4538-8615-0CAC4DB87C6B}"/>
              </a:ext>
            </a:extLst>
          </p:cNvPr>
          <p:cNvSpPr/>
          <p:nvPr/>
        </p:nvSpPr>
        <p:spPr>
          <a:xfrm>
            <a:off x="1924752" y="1507193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D5F1C93F-42BB-45E0-BEC9-A149DC3CA08B}"/>
              </a:ext>
            </a:extLst>
          </p:cNvPr>
          <p:cNvSpPr/>
          <p:nvPr/>
        </p:nvSpPr>
        <p:spPr>
          <a:xfrm>
            <a:off x="1970797" y="1506477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4" name="直接箭头连接符 223">
            <a:extLst>
              <a:ext uri="{FF2B5EF4-FFF2-40B4-BE49-F238E27FC236}">
                <a16:creationId xmlns:a16="http://schemas.microsoft.com/office/drawing/2014/main" id="{BB4817C4-31B6-4AE8-AAD8-2D70B9C75865}"/>
              </a:ext>
            </a:extLst>
          </p:cNvPr>
          <p:cNvCxnSpPr>
            <a:cxnSpLocks/>
          </p:cNvCxnSpPr>
          <p:nvPr/>
        </p:nvCxnSpPr>
        <p:spPr>
          <a:xfrm>
            <a:off x="2346533" y="1664595"/>
            <a:ext cx="153067" cy="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直接箭头连接符 224">
            <a:extLst>
              <a:ext uri="{FF2B5EF4-FFF2-40B4-BE49-F238E27FC236}">
                <a16:creationId xmlns:a16="http://schemas.microsoft.com/office/drawing/2014/main" id="{35640A58-0BE4-4198-93B5-A3EE7B1767B4}"/>
              </a:ext>
            </a:extLst>
          </p:cNvPr>
          <p:cNvCxnSpPr/>
          <p:nvPr/>
        </p:nvCxnSpPr>
        <p:spPr>
          <a:xfrm>
            <a:off x="2762946" y="1671153"/>
            <a:ext cx="250116" cy="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直接箭头连接符 225">
            <a:extLst>
              <a:ext uri="{FF2B5EF4-FFF2-40B4-BE49-F238E27FC236}">
                <a16:creationId xmlns:a16="http://schemas.microsoft.com/office/drawing/2014/main" id="{838AD7DA-8DA1-42AE-8244-7DB51859D95A}"/>
              </a:ext>
            </a:extLst>
          </p:cNvPr>
          <p:cNvCxnSpPr>
            <a:cxnSpLocks/>
          </p:cNvCxnSpPr>
          <p:nvPr/>
        </p:nvCxnSpPr>
        <p:spPr>
          <a:xfrm>
            <a:off x="3785093" y="1642499"/>
            <a:ext cx="153067" cy="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直接箭头连接符 226">
            <a:extLst>
              <a:ext uri="{FF2B5EF4-FFF2-40B4-BE49-F238E27FC236}">
                <a16:creationId xmlns:a16="http://schemas.microsoft.com/office/drawing/2014/main" id="{3003B3DC-4D17-458E-BA1C-8A4E0F64513F}"/>
              </a:ext>
            </a:extLst>
          </p:cNvPr>
          <p:cNvCxnSpPr/>
          <p:nvPr/>
        </p:nvCxnSpPr>
        <p:spPr>
          <a:xfrm>
            <a:off x="4168518" y="1649057"/>
            <a:ext cx="250116" cy="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448A5021-843C-4B98-AE25-33DA11A7C935}"/>
              </a:ext>
            </a:extLst>
          </p:cNvPr>
          <p:cNvCxnSpPr>
            <a:cxnSpLocks/>
          </p:cNvCxnSpPr>
          <p:nvPr/>
        </p:nvCxnSpPr>
        <p:spPr>
          <a:xfrm>
            <a:off x="5136960" y="1656669"/>
            <a:ext cx="153067" cy="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箭头连接符 228">
            <a:extLst>
              <a:ext uri="{FF2B5EF4-FFF2-40B4-BE49-F238E27FC236}">
                <a16:creationId xmlns:a16="http://schemas.microsoft.com/office/drawing/2014/main" id="{94F9077F-E77F-4327-B396-2F6079A61BEF}"/>
              </a:ext>
            </a:extLst>
          </p:cNvPr>
          <p:cNvCxnSpPr/>
          <p:nvPr/>
        </p:nvCxnSpPr>
        <p:spPr>
          <a:xfrm>
            <a:off x="5555328" y="1663227"/>
            <a:ext cx="250116" cy="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矩形 229">
            <a:extLst>
              <a:ext uri="{FF2B5EF4-FFF2-40B4-BE49-F238E27FC236}">
                <a16:creationId xmlns:a16="http://schemas.microsoft.com/office/drawing/2014/main" id="{27C4373B-F830-4B45-B7B5-D3F3E49C2DBD}"/>
              </a:ext>
            </a:extLst>
          </p:cNvPr>
          <p:cNvSpPr/>
          <p:nvPr/>
        </p:nvSpPr>
        <p:spPr>
          <a:xfrm rot="16200000">
            <a:off x="5791239" y="1145531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AFBCB520-A64C-4641-9065-4787DB475364}"/>
              </a:ext>
            </a:extLst>
          </p:cNvPr>
          <p:cNvSpPr/>
          <p:nvPr/>
        </p:nvSpPr>
        <p:spPr>
          <a:xfrm rot="16200000">
            <a:off x="5771625" y="1162323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35090D53-2F7F-455F-B7BD-6B00BEA31FF0}"/>
              </a:ext>
            </a:extLst>
          </p:cNvPr>
          <p:cNvSpPr/>
          <p:nvPr/>
        </p:nvSpPr>
        <p:spPr>
          <a:xfrm rot="16200000">
            <a:off x="5750903" y="1178795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42DEE6D0-E6BD-42B3-9748-1D860C431141}"/>
              </a:ext>
            </a:extLst>
          </p:cNvPr>
          <p:cNvSpPr/>
          <p:nvPr/>
        </p:nvSpPr>
        <p:spPr>
          <a:xfrm rot="16200000">
            <a:off x="5730865" y="1198608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EC108BAC-FA02-461E-BDEB-631041905E60}"/>
              </a:ext>
            </a:extLst>
          </p:cNvPr>
          <p:cNvSpPr/>
          <p:nvPr/>
        </p:nvSpPr>
        <p:spPr>
          <a:xfrm rot="16200000">
            <a:off x="5715361" y="1214632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46853125-5730-421D-8DD8-8F223EEE5011}"/>
              </a:ext>
            </a:extLst>
          </p:cNvPr>
          <p:cNvSpPr/>
          <p:nvPr/>
        </p:nvSpPr>
        <p:spPr>
          <a:xfrm rot="16200000">
            <a:off x="5695747" y="1231424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ADF73B29-74EE-4590-8A1F-E4DFA868E4EF}"/>
              </a:ext>
            </a:extLst>
          </p:cNvPr>
          <p:cNvSpPr/>
          <p:nvPr/>
        </p:nvSpPr>
        <p:spPr>
          <a:xfrm rot="16200000">
            <a:off x="5675025" y="1247896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矩形 236">
            <a:extLst>
              <a:ext uri="{FF2B5EF4-FFF2-40B4-BE49-F238E27FC236}">
                <a16:creationId xmlns:a16="http://schemas.microsoft.com/office/drawing/2014/main" id="{9D258369-27BA-4FE5-9A6C-FCC2CEE87B7B}"/>
              </a:ext>
            </a:extLst>
          </p:cNvPr>
          <p:cNvSpPr/>
          <p:nvPr/>
        </p:nvSpPr>
        <p:spPr>
          <a:xfrm rot="16200000">
            <a:off x="5654987" y="1267709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3D337CE0-AA4E-4355-800E-427733580ED8}"/>
              </a:ext>
            </a:extLst>
          </p:cNvPr>
          <p:cNvSpPr/>
          <p:nvPr/>
        </p:nvSpPr>
        <p:spPr>
          <a:xfrm rot="16200000">
            <a:off x="5646004" y="1278910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矩形 238">
            <a:extLst>
              <a:ext uri="{FF2B5EF4-FFF2-40B4-BE49-F238E27FC236}">
                <a16:creationId xmlns:a16="http://schemas.microsoft.com/office/drawing/2014/main" id="{45BEC9F8-18EB-47B2-B17D-E8CE5222BBC8}"/>
              </a:ext>
            </a:extLst>
          </p:cNvPr>
          <p:cNvSpPr/>
          <p:nvPr/>
        </p:nvSpPr>
        <p:spPr>
          <a:xfrm rot="16200000">
            <a:off x="5626390" y="1295702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矩形 239">
            <a:extLst>
              <a:ext uri="{FF2B5EF4-FFF2-40B4-BE49-F238E27FC236}">
                <a16:creationId xmlns:a16="http://schemas.microsoft.com/office/drawing/2014/main" id="{757F841A-5D9D-4474-887C-E517CEEEC690}"/>
              </a:ext>
            </a:extLst>
          </p:cNvPr>
          <p:cNvSpPr/>
          <p:nvPr/>
        </p:nvSpPr>
        <p:spPr>
          <a:xfrm rot="16200000">
            <a:off x="5605668" y="1312174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矩形 240">
            <a:extLst>
              <a:ext uri="{FF2B5EF4-FFF2-40B4-BE49-F238E27FC236}">
                <a16:creationId xmlns:a16="http://schemas.microsoft.com/office/drawing/2014/main" id="{9CD67F41-71D2-4F5E-BD64-30B3D56BEB4E}"/>
              </a:ext>
            </a:extLst>
          </p:cNvPr>
          <p:cNvSpPr/>
          <p:nvPr/>
        </p:nvSpPr>
        <p:spPr>
          <a:xfrm rot="16200000">
            <a:off x="5585630" y="1331987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矩形 241">
            <a:extLst>
              <a:ext uri="{FF2B5EF4-FFF2-40B4-BE49-F238E27FC236}">
                <a16:creationId xmlns:a16="http://schemas.microsoft.com/office/drawing/2014/main" id="{730AFB56-E197-428D-B4AD-359EE1A3D2E3}"/>
              </a:ext>
            </a:extLst>
          </p:cNvPr>
          <p:cNvSpPr/>
          <p:nvPr/>
        </p:nvSpPr>
        <p:spPr>
          <a:xfrm rot="16200000">
            <a:off x="5570126" y="1348011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矩形 242">
            <a:extLst>
              <a:ext uri="{FF2B5EF4-FFF2-40B4-BE49-F238E27FC236}">
                <a16:creationId xmlns:a16="http://schemas.microsoft.com/office/drawing/2014/main" id="{9D8EEE2A-C1A0-400D-AA26-2C2522EF611C}"/>
              </a:ext>
            </a:extLst>
          </p:cNvPr>
          <p:cNvSpPr/>
          <p:nvPr/>
        </p:nvSpPr>
        <p:spPr>
          <a:xfrm rot="16200000">
            <a:off x="5550512" y="1364803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矩形 243">
            <a:extLst>
              <a:ext uri="{FF2B5EF4-FFF2-40B4-BE49-F238E27FC236}">
                <a16:creationId xmlns:a16="http://schemas.microsoft.com/office/drawing/2014/main" id="{7FE424C5-5CC6-4A8C-806F-948E0919C4D8}"/>
              </a:ext>
            </a:extLst>
          </p:cNvPr>
          <p:cNvSpPr/>
          <p:nvPr/>
        </p:nvSpPr>
        <p:spPr>
          <a:xfrm rot="16200000">
            <a:off x="5529790" y="1381275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矩形 244">
            <a:extLst>
              <a:ext uri="{FF2B5EF4-FFF2-40B4-BE49-F238E27FC236}">
                <a16:creationId xmlns:a16="http://schemas.microsoft.com/office/drawing/2014/main" id="{81D26B73-08C2-42A4-A4FB-AB03165A9267}"/>
              </a:ext>
            </a:extLst>
          </p:cNvPr>
          <p:cNvSpPr/>
          <p:nvPr/>
        </p:nvSpPr>
        <p:spPr>
          <a:xfrm rot="16200000">
            <a:off x="5509752" y="1401088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DDF2772C-08AB-48A3-9092-B936895D02C2}"/>
              </a:ext>
            </a:extLst>
          </p:cNvPr>
          <p:cNvGrpSpPr/>
          <p:nvPr/>
        </p:nvGrpSpPr>
        <p:grpSpPr>
          <a:xfrm rot="10800000">
            <a:off x="7050176" y="1743896"/>
            <a:ext cx="2762224" cy="1167081"/>
            <a:chOff x="7278036" y="1194965"/>
            <a:chExt cx="2762224" cy="1167081"/>
          </a:xfrm>
        </p:grpSpPr>
        <p:pic>
          <p:nvPicPr>
            <p:cNvPr id="253" name="图片 252">
              <a:extLst>
                <a:ext uri="{FF2B5EF4-FFF2-40B4-BE49-F238E27FC236}">
                  <a16:creationId xmlns:a16="http://schemas.microsoft.com/office/drawing/2014/main" id="{AFBB9450-2FEE-4C81-9EFE-F9F95B515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8036" y="1194965"/>
              <a:ext cx="1126430" cy="1163691"/>
            </a:xfrm>
            <a:prstGeom prst="rect">
              <a:avLst/>
            </a:prstGeom>
          </p:spPr>
        </p:pic>
        <p:pic>
          <p:nvPicPr>
            <p:cNvPr id="254" name="图片 253">
              <a:extLst>
                <a:ext uri="{FF2B5EF4-FFF2-40B4-BE49-F238E27FC236}">
                  <a16:creationId xmlns:a16="http://schemas.microsoft.com/office/drawing/2014/main" id="{AA805C68-50AB-4366-B684-EAE43A7C2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3830" y="1198355"/>
              <a:ext cx="1126430" cy="1163691"/>
            </a:xfrm>
            <a:prstGeom prst="rect">
              <a:avLst/>
            </a:prstGeom>
          </p:spPr>
        </p:pic>
        <p:sp>
          <p:nvSpPr>
            <p:cNvPr id="255" name="文本框 254">
              <a:extLst>
                <a:ext uri="{FF2B5EF4-FFF2-40B4-BE49-F238E27FC236}">
                  <a16:creationId xmlns:a16="http://schemas.microsoft.com/office/drawing/2014/main" id="{1ED36996-3CCB-44A4-BD1E-882A95896B03}"/>
                </a:ext>
              </a:extLst>
            </p:cNvPr>
            <p:cNvSpPr txBox="1"/>
            <p:nvPr/>
          </p:nvSpPr>
          <p:spPr>
            <a:xfrm>
              <a:off x="8493633" y="1725397"/>
              <a:ext cx="5093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accent5">
                      <a:lumMod val="75000"/>
                    </a:schemeClr>
                  </a:solidFill>
                </a:rPr>
                <a:t>•••</a:t>
              </a:r>
              <a:endParaRPr lang="zh-CN" altLang="en-US" dirty="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2C8D6CC-8434-4698-B329-0FA29D0C489F}"/>
              </a:ext>
            </a:extLst>
          </p:cNvPr>
          <p:cNvGrpSpPr/>
          <p:nvPr/>
        </p:nvGrpSpPr>
        <p:grpSpPr>
          <a:xfrm>
            <a:off x="8981226" y="635144"/>
            <a:ext cx="1740334" cy="2262625"/>
            <a:chOff x="8981225" y="869187"/>
            <a:chExt cx="1884577" cy="1988205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410A602A-9C3E-4258-B90A-CE0F6DF0DE96}"/>
                </a:ext>
              </a:extLst>
            </p:cNvPr>
            <p:cNvCxnSpPr/>
            <p:nvPr/>
          </p:nvCxnSpPr>
          <p:spPr>
            <a:xfrm>
              <a:off x="10506162" y="869187"/>
              <a:ext cx="359640" cy="0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512F5F87-E62E-4641-B726-C21F0A4013A2}"/>
                </a:ext>
              </a:extLst>
            </p:cNvPr>
            <p:cNvCxnSpPr>
              <a:cxnSpLocks/>
            </p:cNvCxnSpPr>
            <p:nvPr/>
          </p:nvCxnSpPr>
          <p:spPr>
            <a:xfrm>
              <a:off x="8981225" y="2857392"/>
              <a:ext cx="1884577" cy="0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E2EF65A8-AFD1-4BA3-BC40-854B46CD6DF2}"/>
                </a:ext>
              </a:extLst>
            </p:cNvPr>
            <p:cNvCxnSpPr>
              <a:cxnSpLocks/>
            </p:cNvCxnSpPr>
            <p:nvPr/>
          </p:nvCxnSpPr>
          <p:spPr>
            <a:xfrm>
              <a:off x="10865802" y="869187"/>
              <a:ext cx="0" cy="1988205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3EB819A-7BF3-4CCE-B8A1-51F595113DBD}"/>
              </a:ext>
            </a:extLst>
          </p:cNvPr>
          <p:cNvGrpSpPr/>
          <p:nvPr/>
        </p:nvGrpSpPr>
        <p:grpSpPr>
          <a:xfrm>
            <a:off x="7374854" y="466709"/>
            <a:ext cx="3730701" cy="2608368"/>
            <a:chOff x="7307750" y="708799"/>
            <a:chExt cx="3730701" cy="2292015"/>
          </a:xfrm>
        </p:grpSpPr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FB6099E2-76DE-4942-946E-A6EC10AACA73}"/>
                </a:ext>
              </a:extLst>
            </p:cNvPr>
            <p:cNvCxnSpPr>
              <a:cxnSpLocks/>
            </p:cNvCxnSpPr>
            <p:nvPr/>
          </p:nvCxnSpPr>
          <p:spPr>
            <a:xfrm>
              <a:off x="8963075" y="708799"/>
              <a:ext cx="2075376" cy="0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CEC33547-3B33-43A0-BE33-4631473EF068}"/>
                </a:ext>
              </a:extLst>
            </p:cNvPr>
            <p:cNvCxnSpPr>
              <a:cxnSpLocks/>
            </p:cNvCxnSpPr>
            <p:nvPr/>
          </p:nvCxnSpPr>
          <p:spPr>
            <a:xfrm>
              <a:off x="7414680" y="2993498"/>
              <a:ext cx="3623771" cy="0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0" name="直接连接符 259">
              <a:extLst>
                <a:ext uri="{FF2B5EF4-FFF2-40B4-BE49-F238E27FC236}">
                  <a16:creationId xmlns:a16="http://schemas.microsoft.com/office/drawing/2014/main" id="{52C764B2-B1CC-483C-A091-C90F652A879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8451" y="708799"/>
              <a:ext cx="0" cy="2284699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927FEC18-D7FD-4BE6-96E5-E3B0714AA7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7650" y="708799"/>
              <a:ext cx="127985" cy="114845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BD75FA8-617E-4938-AA7A-767E9B3F7DA2}"/>
                </a:ext>
              </a:extLst>
            </p:cNvPr>
            <p:cNvCxnSpPr>
              <a:cxnSpLocks/>
            </p:cNvCxnSpPr>
            <p:nvPr/>
          </p:nvCxnSpPr>
          <p:spPr>
            <a:xfrm>
              <a:off x="7307750" y="2900123"/>
              <a:ext cx="119076" cy="100691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4193B16E-AEB6-4271-BB83-910641FF0916}"/>
              </a:ext>
            </a:extLst>
          </p:cNvPr>
          <p:cNvSpPr/>
          <p:nvPr/>
        </p:nvSpPr>
        <p:spPr>
          <a:xfrm>
            <a:off x="10650630" y="1805733"/>
            <a:ext cx="141860" cy="141860"/>
          </a:xfrm>
          <a:prstGeom prst="ellipse">
            <a:avLst/>
          </a:prstGeom>
          <a:solidFill>
            <a:srgbClr val="D5AD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4D829F6-F16C-449E-8BD0-09770DD027BE}"/>
              </a:ext>
            </a:extLst>
          </p:cNvPr>
          <p:cNvSpPr txBox="1"/>
          <p:nvPr/>
        </p:nvSpPr>
        <p:spPr>
          <a:xfrm>
            <a:off x="10351404" y="2465556"/>
            <a:ext cx="5621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拼接</a:t>
            </a:r>
          </a:p>
        </p:txBody>
      </p:sp>
      <p:sp>
        <p:nvSpPr>
          <p:cNvPr id="264" name="文本框 263">
            <a:extLst>
              <a:ext uri="{FF2B5EF4-FFF2-40B4-BE49-F238E27FC236}">
                <a16:creationId xmlns:a16="http://schemas.microsoft.com/office/drawing/2014/main" id="{C15C45A0-AC03-499D-9218-4CDB148A79CD}"/>
              </a:ext>
            </a:extLst>
          </p:cNvPr>
          <p:cNvSpPr txBox="1"/>
          <p:nvPr/>
        </p:nvSpPr>
        <p:spPr>
          <a:xfrm>
            <a:off x="10756800" y="2608482"/>
            <a:ext cx="5621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拼接</a:t>
            </a:r>
          </a:p>
        </p:txBody>
      </p:sp>
      <p:sp>
        <p:nvSpPr>
          <p:cNvPr id="265" name="椭圆 264">
            <a:extLst>
              <a:ext uri="{FF2B5EF4-FFF2-40B4-BE49-F238E27FC236}">
                <a16:creationId xmlns:a16="http://schemas.microsoft.com/office/drawing/2014/main" id="{58988730-3AB4-49BA-8B41-E15FD73A7858}"/>
              </a:ext>
            </a:extLst>
          </p:cNvPr>
          <p:cNvSpPr/>
          <p:nvPr/>
        </p:nvSpPr>
        <p:spPr>
          <a:xfrm>
            <a:off x="11037877" y="1810271"/>
            <a:ext cx="141860" cy="141860"/>
          </a:xfrm>
          <a:prstGeom prst="ellipse">
            <a:avLst/>
          </a:prstGeom>
          <a:solidFill>
            <a:srgbClr val="D5AD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7" name="文本框 266">
            <a:extLst>
              <a:ext uri="{FF2B5EF4-FFF2-40B4-BE49-F238E27FC236}">
                <a16:creationId xmlns:a16="http://schemas.microsoft.com/office/drawing/2014/main" id="{1A1CAE03-E790-45CA-9A58-22DED484CF9F}"/>
              </a:ext>
            </a:extLst>
          </p:cNvPr>
          <p:cNvSpPr txBox="1"/>
          <p:nvPr/>
        </p:nvSpPr>
        <p:spPr>
          <a:xfrm>
            <a:off x="10708942" y="1777366"/>
            <a:ext cx="3966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chemeClr val="accent5">
                    <a:lumMod val="75000"/>
                  </a:schemeClr>
                </a:solidFill>
              </a:rPr>
              <a:t>•••</a:t>
            </a:r>
            <a:endParaRPr lang="zh-CN" altLang="en-US" sz="800" dirty="0"/>
          </a:p>
        </p:txBody>
      </p:sp>
      <p:sp>
        <p:nvSpPr>
          <p:cNvPr id="268" name="椭圆 267">
            <a:extLst>
              <a:ext uri="{FF2B5EF4-FFF2-40B4-BE49-F238E27FC236}">
                <a16:creationId xmlns:a16="http://schemas.microsoft.com/office/drawing/2014/main" id="{50740EFF-9C5B-463B-8189-A77D4047FDAB}"/>
              </a:ext>
            </a:extLst>
          </p:cNvPr>
          <p:cNvSpPr/>
          <p:nvPr/>
        </p:nvSpPr>
        <p:spPr>
          <a:xfrm>
            <a:off x="10650630" y="1985032"/>
            <a:ext cx="141860" cy="141860"/>
          </a:xfrm>
          <a:prstGeom prst="ellipse">
            <a:avLst/>
          </a:prstGeom>
          <a:solidFill>
            <a:srgbClr val="D5AD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9" name="椭圆 268">
            <a:extLst>
              <a:ext uri="{FF2B5EF4-FFF2-40B4-BE49-F238E27FC236}">
                <a16:creationId xmlns:a16="http://schemas.microsoft.com/office/drawing/2014/main" id="{CE70BA43-8A65-4A7B-BBA9-06C1BE45547A}"/>
              </a:ext>
            </a:extLst>
          </p:cNvPr>
          <p:cNvSpPr/>
          <p:nvPr/>
        </p:nvSpPr>
        <p:spPr>
          <a:xfrm>
            <a:off x="11037877" y="1989570"/>
            <a:ext cx="141860" cy="141860"/>
          </a:xfrm>
          <a:prstGeom prst="ellipse">
            <a:avLst/>
          </a:prstGeom>
          <a:solidFill>
            <a:srgbClr val="D5AD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0" name="文本框 269">
            <a:extLst>
              <a:ext uri="{FF2B5EF4-FFF2-40B4-BE49-F238E27FC236}">
                <a16:creationId xmlns:a16="http://schemas.microsoft.com/office/drawing/2014/main" id="{9D054395-7220-40DF-A11C-FC5D481A3DFB}"/>
              </a:ext>
            </a:extLst>
          </p:cNvPr>
          <p:cNvSpPr txBox="1"/>
          <p:nvPr/>
        </p:nvSpPr>
        <p:spPr>
          <a:xfrm>
            <a:off x="10708942" y="1956665"/>
            <a:ext cx="3966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chemeClr val="accent5">
                    <a:lumMod val="75000"/>
                  </a:schemeClr>
                </a:solidFill>
              </a:rPr>
              <a:t>•••</a:t>
            </a:r>
            <a:endParaRPr lang="zh-CN" altLang="en-US" sz="800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7207AFC-CF71-4335-9784-1F5C1E24F51C}"/>
              </a:ext>
            </a:extLst>
          </p:cNvPr>
          <p:cNvGrpSpPr/>
          <p:nvPr/>
        </p:nvGrpSpPr>
        <p:grpSpPr>
          <a:xfrm>
            <a:off x="7836645" y="552562"/>
            <a:ext cx="2762224" cy="1167081"/>
            <a:chOff x="7278036" y="1194965"/>
            <a:chExt cx="2762224" cy="116708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358A7BF-FDD5-42F9-A6BA-5DCD88D0F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8036" y="1194965"/>
              <a:ext cx="1126430" cy="116369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E9AB294F-E85F-4EA6-9232-7B912A888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3830" y="1198355"/>
              <a:ext cx="1126430" cy="1163691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261B3FE-8042-45FB-86E5-EEE8721B7F16}"/>
                </a:ext>
              </a:extLst>
            </p:cNvPr>
            <p:cNvSpPr txBox="1"/>
            <p:nvPr/>
          </p:nvSpPr>
          <p:spPr>
            <a:xfrm>
              <a:off x="8489329" y="1715415"/>
              <a:ext cx="3629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accent5">
                      <a:lumMod val="75000"/>
                    </a:schemeClr>
                  </a:solidFill>
                </a:rPr>
                <a:t>•••</a:t>
              </a:r>
              <a:endParaRPr lang="zh-CN" altLang="en-US" dirty="0"/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C40C2376-168A-49C5-94B3-0860A850A54D}"/>
              </a:ext>
            </a:extLst>
          </p:cNvPr>
          <p:cNvSpPr/>
          <p:nvPr/>
        </p:nvSpPr>
        <p:spPr>
          <a:xfrm>
            <a:off x="7415746" y="1514861"/>
            <a:ext cx="2692628" cy="432730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800" dirty="0">
                <a:solidFill>
                  <a:srgbClr val="0070C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	512         </a:t>
            </a:r>
            <a:r>
              <a:rPr lang="en-US" altLang="zh-CN" sz="800" dirty="0">
                <a:solidFill>
                  <a:schemeClr val="accent5">
                    <a:lumMod val="75000"/>
                  </a:schemeClr>
                </a:solidFill>
              </a:rPr>
              <a:t>•••</a:t>
            </a:r>
            <a:endParaRPr lang="en-US" altLang="zh-CN" sz="800" dirty="0">
              <a:solidFill>
                <a:srgbClr val="0070C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800" dirty="0">
                <a:solidFill>
                  <a:srgbClr val="0070C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1024</a:t>
            </a:r>
            <a:endParaRPr lang="zh-CN" altLang="en-US" sz="800" dirty="0">
              <a:solidFill>
                <a:srgbClr val="0070C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9F7637E9-1763-4159-A571-B5BB253ABD1C}"/>
              </a:ext>
            </a:extLst>
          </p:cNvPr>
          <p:cNvSpPr/>
          <p:nvPr/>
        </p:nvSpPr>
        <p:spPr>
          <a:xfrm>
            <a:off x="10252194" y="1747286"/>
            <a:ext cx="1293200" cy="432730"/>
          </a:xfrm>
          <a:prstGeom prst="rect">
            <a:avLst/>
          </a:prstGeom>
          <a:noFill/>
          <a:ln w="3175">
            <a:solidFill>
              <a:srgbClr val="A56B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800" dirty="0">
                <a:solidFill>
                  <a:srgbClr val="0070C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	256         </a:t>
            </a:r>
          </a:p>
          <a:p>
            <a:r>
              <a:rPr lang="en-US" altLang="zh-CN" sz="800" dirty="0">
                <a:solidFill>
                  <a:srgbClr val="0070C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1024</a:t>
            </a:r>
            <a:endParaRPr lang="zh-CN" altLang="en-US" sz="800" dirty="0">
              <a:solidFill>
                <a:srgbClr val="0070C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810DF048-5A30-47E1-BA29-D40BA5651288}"/>
              </a:ext>
            </a:extLst>
          </p:cNvPr>
          <p:cNvSpPr/>
          <p:nvPr/>
        </p:nvSpPr>
        <p:spPr>
          <a:xfrm>
            <a:off x="6374347" y="1218391"/>
            <a:ext cx="1485900" cy="428411"/>
          </a:xfrm>
          <a:custGeom>
            <a:avLst/>
            <a:gdLst>
              <a:gd name="connsiteX0" fmla="*/ 0 w 1485900"/>
              <a:gd name="connsiteY0" fmla="*/ 0 h 428411"/>
              <a:gd name="connsiteX1" fmla="*/ 503767 w 1485900"/>
              <a:gd name="connsiteY1" fmla="*/ 29633 h 428411"/>
              <a:gd name="connsiteX2" fmla="*/ 893233 w 1485900"/>
              <a:gd name="connsiteY2" fmla="*/ 139700 h 428411"/>
              <a:gd name="connsiteX3" fmla="*/ 1126067 w 1485900"/>
              <a:gd name="connsiteY3" fmla="*/ 254000 h 428411"/>
              <a:gd name="connsiteX4" fmla="*/ 1350433 w 1485900"/>
              <a:gd name="connsiteY4" fmla="*/ 402166 h 428411"/>
              <a:gd name="connsiteX5" fmla="*/ 1485900 w 1485900"/>
              <a:gd name="connsiteY5" fmla="*/ 427566 h 428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5900" h="428411">
                <a:moveTo>
                  <a:pt x="0" y="0"/>
                </a:moveTo>
                <a:cubicBezTo>
                  <a:pt x="177447" y="3175"/>
                  <a:pt x="354895" y="6350"/>
                  <a:pt x="503767" y="29633"/>
                </a:cubicBezTo>
                <a:cubicBezTo>
                  <a:pt x="652639" y="52916"/>
                  <a:pt x="789517" y="102306"/>
                  <a:pt x="893233" y="139700"/>
                </a:cubicBezTo>
                <a:cubicBezTo>
                  <a:pt x="996949" y="177094"/>
                  <a:pt x="1049867" y="210256"/>
                  <a:pt x="1126067" y="254000"/>
                </a:cubicBezTo>
                <a:cubicBezTo>
                  <a:pt x="1202267" y="297744"/>
                  <a:pt x="1290461" y="373238"/>
                  <a:pt x="1350433" y="402166"/>
                </a:cubicBezTo>
                <a:cubicBezTo>
                  <a:pt x="1410405" y="431094"/>
                  <a:pt x="1448152" y="429330"/>
                  <a:pt x="1485900" y="427566"/>
                </a:cubicBezTo>
              </a:path>
            </a:pathLst>
          </a:custGeom>
          <a:ln w="95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altLang="zh-CN" sz="800" dirty="0">
                <a:solidFill>
                  <a:srgbClr val="0000FF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Transpose</a:t>
            </a:r>
            <a:endParaRPr lang="zh-CN" altLang="en-US" sz="800" dirty="0">
              <a:solidFill>
                <a:srgbClr val="0000FF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272" name="矩形 271">
            <a:extLst>
              <a:ext uri="{FF2B5EF4-FFF2-40B4-BE49-F238E27FC236}">
                <a16:creationId xmlns:a16="http://schemas.microsoft.com/office/drawing/2014/main" id="{E32A191B-B146-4B90-BE80-3C38DBD0BC35}"/>
              </a:ext>
            </a:extLst>
          </p:cNvPr>
          <p:cNvSpPr/>
          <p:nvPr/>
        </p:nvSpPr>
        <p:spPr>
          <a:xfrm>
            <a:off x="7478942" y="397409"/>
            <a:ext cx="644927" cy="309813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Bi-LSTM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274" name="图片 273">
            <a:extLst>
              <a:ext uri="{FF2B5EF4-FFF2-40B4-BE49-F238E27FC236}">
                <a16:creationId xmlns:a16="http://schemas.microsoft.com/office/drawing/2014/main" id="{E5F3379A-EFBA-4DFF-93BA-2FD4FC9746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640" y="3549883"/>
            <a:ext cx="1461790" cy="571579"/>
          </a:xfrm>
          <a:prstGeom prst="rect">
            <a:avLst/>
          </a:prstGeom>
        </p:spPr>
      </p:pic>
      <p:pic>
        <p:nvPicPr>
          <p:cNvPr id="287" name="图片 286">
            <a:extLst>
              <a:ext uri="{FF2B5EF4-FFF2-40B4-BE49-F238E27FC236}">
                <a16:creationId xmlns:a16="http://schemas.microsoft.com/office/drawing/2014/main" id="{09E68B28-AE8F-4062-A2B8-03A5BBCE4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6930" y="4370033"/>
            <a:ext cx="490607" cy="249461"/>
          </a:xfrm>
          <a:prstGeom prst="rect">
            <a:avLst/>
          </a:prstGeom>
        </p:spPr>
      </p:pic>
      <p:pic>
        <p:nvPicPr>
          <p:cNvPr id="289" name="图片 288">
            <a:extLst>
              <a:ext uri="{FF2B5EF4-FFF2-40B4-BE49-F238E27FC236}">
                <a16:creationId xmlns:a16="http://schemas.microsoft.com/office/drawing/2014/main" id="{62DE8860-0372-4E6F-907F-0AB1B27B8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2850" y="4762959"/>
            <a:ext cx="133046" cy="479520"/>
          </a:xfrm>
          <a:prstGeom prst="rect">
            <a:avLst/>
          </a:prstGeom>
        </p:spPr>
      </p:pic>
      <p:pic>
        <p:nvPicPr>
          <p:cNvPr id="291" name="图片 290">
            <a:extLst>
              <a:ext uri="{FF2B5EF4-FFF2-40B4-BE49-F238E27FC236}">
                <a16:creationId xmlns:a16="http://schemas.microsoft.com/office/drawing/2014/main" id="{7A59C469-CD94-4700-83FA-F4411233A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6438" y="5385944"/>
            <a:ext cx="146905" cy="252233"/>
          </a:xfrm>
          <a:prstGeom prst="rect">
            <a:avLst/>
          </a:prstGeom>
        </p:spPr>
      </p:pic>
      <p:pic>
        <p:nvPicPr>
          <p:cNvPr id="292" name="图片 291">
            <a:extLst>
              <a:ext uri="{FF2B5EF4-FFF2-40B4-BE49-F238E27FC236}">
                <a16:creationId xmlns:a16="http://schemas.microsoft.com/office/drawing/2014/main" id="{B198C9E2-90E1-443F-AF22-D853AC5FA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3334" y="6255982"/>
            <a:ext cx="133046" cy="479520"/>
          </a:xfrm>
          <a:prstGeom prst="rect">
            <a:avLst/>
          </a:prstGeom>
        </p:spPr>
      </p:pic>
      <p:sp>
        <p:nvSpPr>
          <p:cNvPr id="293" name="左中括号 292">
            <a:extLst>
              <a:ext uri="{FF2B5EF4-FFF2-40B4-BE49-F238E27FC236}">
                <a16:creationId xmlns:a16="http://schemas.microsoft.com/office/drawing/2014/main" id="{43218DAC-EBEB-4426-9B3E-28230067849B}"/>
              </a:ext>
            </a:extLst>
          </p:cNvPr>
          <p:cNvSpPr/>
          <p:nvPr/>
        </p:nvSpPr>
        <p:spPr>
          <a:xfrm rot="5400000">
            <a:off x="10849951" y="3979397"/>
            <a:ext cx="119880" cy="599400"/>
          </a:xfrm>
          <a:prstGeom prst="leftBracket">
            <a:avLst>
              <a:gd name="adj" fmla="val 93085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左中括号 293">
            <a:extLst>
              <a:ext uri="{FF2B5EF4-FFF2-40B4-BE49-F238E27FC236}">
                <a16:creationId xmlns:a16="http://schemas.microsoft.com/office/drawing/2014/main" id="{AE7FDA87-F16D-4680-8AAB-C179E3FF5513}"/>
              </a:ext>
            </a:extLst>
          </p:cNvPr>
          <p:cNvSpPr/>
          <p:nvPr/>
        </p:nvSpPr>
        <p:spPr>
          <a:xfrm rot="16200000">
            <a:off x="10849951" y="5422002"/>
            <a:ext cx="119880" cy="599400"/>
          </a:xfrm>
          <a:prstGeom prst="leftBracket">
            <a:avLst>
              <a:gd name="adj" fmla="val 75428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4A1AA9E4-5F10-45CC-B77D-0C25247C5C77}"/>
              </a:ext>
            </a:extLst>
          </p:cNvPr>
          <p:cNvSpPr/>
          <p:nvPr/>
        </p:nvSpPr>
        <p:spPr>
          <a:xfrm>
            <a:off x="9188435" y="3804575"/>
            <a:ext cx="644927" cy="309813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Attention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80199595-4DB3-4080-9B9D-C58A193CDC3F}"/>
              </a:ext>
            </a:extLst>
          </p:cNvPr>
          <p:cNvSpPr txBox="1"/>
          <p:nvPr/>
        </p:nvSpPr>
        <p:spPr>
          <a:xfrm>
            <a:off x="11076565" y="4305683"/>
            <a:ext cx="55241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h</a:t>
            </a:r>
          </a:p>
          <a:p>
            <a:endParaRPr lang="en-US" altLang="zh-CN" sz="16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16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a</a:t>
            </a:r>
            <a:r>
              <a:rPr lang="en-US" altLang="zh-CN" dirty="0"/>
              <a:t> </a:t>
            </a:r>
            <a:r>
              <a:rPr lang="en-US" altLang="zh-CN" sz="800" dirty="0"/>
              <a:t>t-1</a:t>
            </a:r>
          </a:p>
          <a:p>
            <a:endParaRPr lang="en-US" altLang="zh-CN" sz="16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16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d </a:t>
            </a:r>
            <a:r>
              <a:rPr lang="en-US" altLang="zh-CN" sz="1400" baseline="-15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t</a:t>
            </a:r>
            <a:r>
              <a:rPr lang="en-US" altLang="zh-CN" sz="1000" baseline="80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2</a:t>
            </a:r>
            <a:endParaRPr lang="zh-CN" altLang="en-US" sz="4400" baseline="80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6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4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4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1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a</a:t>
            </a:r>
            <a:r>
              <a:rPr lang="en-US" altLang="zh-CN" sz="1600" dirty="0"/>
              <a:t> </a:t>
            </a:r>
            <a:r>
              <a:rPr lang="en-US" altLang="zh-CN" sz="800" dirty="0"/>
              <a:t>t</a:t>
            </a:r>
            <a:endParaRPr lang="en-US" altLang="zh-CN" sz="1600" dirty="0"/>
          </a:p>
        </p:txBody>
      </p:sp>
      <p:sp>
        <p:nvSpPr>
          <p:cNvPr id="298" name="箭头: 下 297">
            <a:extLst>
              <a:ext uri="{FF2B5EF4-FFF2-40B4-BE49-F238E27FC236}">
                <a16:creationId xmlns:a16="http://schemas.microsoft.com/office/drawing/2014/main" id="{1C6D2253-C550-4D33-9F2C-3D97FE0B0CF0}"/>
              </a:ext>
            </a:extLst>
          </p:cNvPr>
          <p:cNvSpPr/>
          <p:nvPr/>
        </p:nvSpPr>
        <p:spPr>
          <a:xfrm>
            <a:off x="10457193" y="5846981"/>
            <a:ext cx="925329" cy="353945"/>
          </a:xfrm>
          <a:prstGeom prst="downArrow">
            <a:avLst>
              <a:gd name="adj1" fmla="val 57320"/>
              <a:gd name="adj2" fmla="val 30570"/>
            </a:avLst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Calculate Attention Weights </a:t>
            </a:r>
            <a:endParaRPr lang="zh-CN" altLang="en-US" sz="6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299" name="左大括号 298">
            <a:extLst>
              <a:ext uri="{FF2B5EF4-FFF2-40B4-BE49-F238E27FC236}">
                <a16:creationId xmlns:a16="http://schemas.microsoft.com/office/drawing/2014/main" id="{95CD4ED3-0DE3-4EC4-98E6-16015C3B22D0}"/>
              </a:ext>
            </a:extLst>
          </p:cNvPr>
          <p:cNvSpPr/>
          <p:nvPr/>
        </p:nvSpPr>
        <p:spPr>
          <a:xfrm>
            <a:off x="10058340" y="4218897"/>
            <a:ext cx="293064" cy="2520609"/>
          </a:xfrm>
          <a:prstGeom prst="leftBrace">
            <a:avLst>
              <a:gd name="adj1" fmla="val 62185"/>
              <a:gd name="adj2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矩形 299">
            <a:extLst>
              <a:ext uri="{FF2B5EF4-FFF2-40B4-BE49-F238E27FC236}">
                <a16:creationId xmlns:a16="http://schemas.microsoft.com/office/drawing/2014/main" id="{5C25B418-4E09-460F-8A4D-BB7A5DA8981E}"/>
              </a:ext>
            </a:extLst>
          </p:cNvPr>
          <p:cNvSpPr/>
          <p:nvPr/>
        </p:nvSpPr>
        <p:spPr>
          <a:xfrm>
            <a:off x="9096819" y="4926059"/>
            <a:ext cx="763839" cy="1044801"/>
          </a:xfrm>
          <a:prstGeom prst="rect">
            <a:avLst/>
          </a:prstGeom>
          <a:solidFill>
            <a:srgbClr val="FFF9E7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Calculate</a:t>
            </a:r>
          </a:p>
          <a:p>
            <a:pPr algn="ctr"/>
            <a:r>
              <a:rPr lang="en-US" altLang="zh-CN" sz="10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Attention:</a:t>
            </a:r>
          </a:p>
          <a:p>
            <a:pPr algn="ctr"/>
            <a:endParaRPr lang="en-US" altLang="zh-CN" sz="10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algn="ctr"/>
            <a:r>
              <a:rPr lang="en-US" altLang="zh-CN" sz="10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FC &amp; Softmax</a:t>
            </a:r>
            <a:endParaRPr lang="zh-CN" altLang="en-US" sz="10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03" name="任意多边形: 形状 302">
            <a:extLst>
              <a:ext uri="{FF2B5EF4-FFF2-40B4-BE49-F238E27FC236}">
                <a16:creationId xmlns:a16="http://schemas.microsoft.com/office/drawing/2014/main" id="{69337A48-F6AD-47BE-9C08-2B71EC8AFE9C}"/>
              </a:ext>
            </a:extLst>
          </p:cNvPr>
          <p:cNvSpPr/>
          <p:nvPr/>
        </p:nvSpPr>
        <p:spPr>
          <a:xfrm>
            <a:off x="11248640" y="2185394"/>
            <a:ext cx="271008" cy="2210039"/>
          </a:xfrm>
          <a:custGeom>
            <a:avLst/>
            <a:gdLst>
              <a:gd name="connsiteX0" fmla="*/ 169334 w 271008"/>
              <a:gd name="connsiteY0" fmla="*/ 0 h 1689100"/>
              <a:gd name="connsiteX1" fmla="*/ 262467 w 271008"/>
              <a:gd name="connsiteY1" fmla="*/ 334433 h 1689100"/>
              <a:gd name="connsiteX2" fmla="*/ 237067 w 271008"/>
              <a:gd name="connsiteY2" fmla="*/ 1202266 h 1689100"/>
              <a:gd name="connsiteX3" fmla="*/ 0 w 271008"/>
              <a:gd name="connsiteY3" fmla="*/ 1689100 h 168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008" h="1689100">
                <a:moveTo>
                  <a:pt x="169334" y="0"/>
                </a:moveTo>
                <a:cubicBezTo>
                  <a:pt x="210256" y="67027"/>
                  <a:pt x="251178" y="134055"/>
                  <a:pt x="262467" y="334433"/>
                </a:cubicBezTo>
                <a:cubicBezTo>
                  <a:pt x="273756" y="534811"/>
                  <a:pt x="280812" y="976488"/>
                  <a:pt x="237067" y="1202266"/>
                </a:cubicBezTo>
                <a:cubicBezTo>
                  <a:pt x="193323" y="1428044"/>
                  <a:pt x="96661" y="1558572"/>
                  <a:pt x="0" y="1689100"/>
                </a:cubicBezTo>
              </a:path>
            </a:pathLst>
          </a:custGeom>
          <a:ln w="95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t"/>
          <a:lstStyle/>
          <a:p>
            <a:endParaRPr lang="zh-CN" altLang="en-US" sz="800">
              <a:solidFill>
                <a:srgbClr val="0000FF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05" name="图片 304">
            <a:extLst>
              <a:ext uri="{FF2B5EF4-FFF2-40B4-BE49-F238E27FC236}">
                <a16:creationId xmlns:a16="http://schemas.microsoft.com/office/drawing/2014/main" id="{AF58660C-3E39-4076-A9F4-52E0B001CE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5646" y="5333174"/>
            <a:ext cx="163679" cy="292054"/>
          </a:xfrm>
          <a:prstGeom prst="rect">
            <a:avLst/>
          </a:prstGeom>
        </p:spPr>
      </p:pic>
      <p:cxnSp>
        <p:nvCxnSpPr>
          <p:cNvPr id="306" name="直接箭头连接符 305">
            <a:extLst>
              <a:ext uri="{FF2B5EF4-FFF2-40B4-BE49-F238E27FC236}">
                <a16:creationId xmlns:a16="http://schemas.microsoft.com/office/drawing/2014/main" id="{DCD669C0-AAF0-4E15-A904-F74EA4EEEB04}"/>
              </a:ext>
            </a:extLst>
          </p:cNvPr>
          <p:cNvCxnSpPr>
            <a:cxnSpLocks/>
          </p:cNvCxnSpPr>
          <p:nvPr/>
        </p:nvCxnSpPr>
        <p:spPr>
          <a:xfrm flipH="1">
            <a:off x="8903414" y="5479201"/>
            <a:ext cx="159354" cy="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8" name="文本框 307">
            <a:extLst>
              <a:ext uri="{FF2B5EF4-FFF2-40B4-BE49-F238E27FC236}">
                <a16:creationId xmlns:a16="http://schemas.microsoft.com/office/drawing/2014/main" id="{64C66229-FA81-438F-AF0C-64E54614CFA8}"/>
              </a:ext>
            </a:extLst>
          </p:cNvPr>
          <p:cNvSpPr txBox="1"/>
          <p:nvPr/>
        </p:nvSpPr>
        <p:spPr>
          <a:xfrm>
            <a:off x="8604206" y="5612365"/>
            <a:ext cx="518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C</a:t>
            </a:r>
            <a:r>
              <a:rPr lang="en-US" altLang="zh-CN" sz="1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t</a:t>
            </a:r>
            <a:endParaRPr lang="zh-CN" altLang="en-US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12" name="图片 311">
            <a:extLst>
              <a:ext uri="{FF2B5EF4-FFF2-40B4-BE49-F238E27FC236}">
                <a16:creationId xmlns:a16="http://schemas.microsoft.com/office/drawing/2014/main" id="{5DB8EA59-07F9-49E3-A941-24693B5900F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871" y="3260920"/>
            <a:ext cx="2885135" cy="3554458"/>
          </a:xfrm>
          <a:prstGeom prst="rect">
            <a:avLst/>
          </a:prstGeom>
        </p:spPr>
      </p:pic>
      <p:sp>
        <p:nvSpPr>
          <p:cNvPr id="313" name="任意多边形: 形状 312">
            <a:extLst>
              <a:ext uri="{FF2B5EF4-FFF2-40B4-BE49-F238E27FC236}">
                <a16:creationId xmlns:a16="http://schemas.microsoft.com/office/drawing/2014/main" id="{E7E43F7A-084E-468E-9C1F-E3926D4D9274}"/>
              </a:ext>
            </a:extLst>
          </p:cNvPr>
          <p:cNvSpPr/>
          <p:nvPr/>
        </p:nvSpPr>
        <p:spPr>
          <a:xfrm rot="170368">
            <a:off x="6611368" y="5423844"/>
            <a:ext cx="4044359" cy="769212"/>
          </a:xfrm>
          <a:custGeom>
            <a:avLst/>
            <a:gdLst>
              <a:gd name="connsiteX0" fmla="*/ 0 w 5532967"/>
              <a:gd name="connsiteY0" fmla="*/ 211667 h 769212"/>
              <a:gd name="connsiteX1" fmla="*/ 1595967 w 5532967"/>
              <a:gd name="connsiteY1" fmla="*/ 685800 h 769212"/>
              <a:gd name="connsiteX2" fmla="*/ 3725333 w 5532967"/>
              <a:gd name="connsiteY2" fmla="*/ 753534 h 769212"/>
              <a:gd name="connsiteX3" fmla="*/ 4762500 w 5532967"/>
              <a:gd name="connsiteY3" fmla="*/ 508000 h 769212"/>
              <a:gd name="connsiteX4" fmla="*/ 5532967 w 5532967"/>
              <a:gd name="connsiteY4" fmla="*/ 0 h 769212"/>
              <a:gd name="connsiteX5" fmla="*/ 5532967 w 5532967"/>
              <a:gd name="connsiteY5" fmla="*/ 0 h 76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32967" h="769212">
                <a:moveTo>
                  <a:pt x="0" y="211667"/>
                </a:moveTo>
                <a:cubicBezTo>
                  <a:pt x="487539" y="403578"/>
                  <a:pt x="975078" y="595489"/>
                  <a:pt x="1595967" y="685800"/>
                </a:cubicBezTo>
                <a:cubicBezTo>
                  <a:pt x="2216856" y="776111"/>
                  <a:pt x="3197578" y="783167"/>
                  <a:pt x="3725333" y="753534"/>
                </a:cubicBezTo>
                <a:cubicBezTo>
                  <a:pt x="4253089" y="723901"/>
                  <a:pt x="4461228" y="633589"/>
                  <a:pt x="4762500" y="508000"/>
                </a:cubicBezTo>
                <a:cubicBezTo>
                  <a:pt x="5063772" y="382411"/>
                  <a:pt x="5532967" y="0"/>
                  <a:pt x="5532967" y="0"/>
                </a:cubicBezTo>
                <a:lnTo>
                  <a:pt x="5532967" y="0"/>
                </a:lnTo>
              </a:path>
            </a:pathLst>
          </a:custGeom>
          <a:ln w="3175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t"/>
          <a:lstStyle/>
          <a:p>
            <a:endParaRPr lang="zh-CN" altLang="en-US" sz="800">
              <a:solidFill>
                <a:srgbClr val="0000FF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14" name="图片 313">
            <a:extLst>
              <a:ext uri="{FF2B5EF4-FFF2-40B4-BE49-F238E27FC236}">
                <a16:creationId xmlns:a16="http://schemas.microsoft.com/office/drawing/2014/main" id="{1897F657-3B92-4561-936A-670753384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530" y="5275756"/>
            <a:ext cx="146905" cy="252233"/>
          </a:xfrm>
          <a:prstGeom prst="rect">
            <a:avLst/>
          </a:prstGeom>
        </p:spPr>
      </p:pic>
      <p:sp>
        <p:nvSpPr>
          <p:cNvPr id="315" name="文本框 314">
            <a:extLst>
              <a:ext uri="{FF2B5EF4-FFF2-40B4-BE49-F238E27FC236}">
                <a16:creationId xmlns:a16="http://schemas.microsoft.com/office/drawing/2014/main" id="{11804FDA-952A-4C3B-86F4-F5EA3BB32F8A}"/>
              </a:ext>
            </a:extLst>
          </p:cNvPr>
          <p:cNvSpPr txBox="1"/>
          <p:nvPr/>
        </p:nvSpPr>
        <p:spPr>
          <a:xfrm>
            <a:off x="6504982" y="5210212"/>
            <a:ext cx="518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d</a:t>
            </a:r>
            <a:r>
              <a:rPr lang="en-US" altLang="zh-CN" sz="1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t</a:t>
            </a:r>
            <a:r>
              <a:rPr lang="en-US" altLang="zh-CN" sz="1000" baseline="80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2</a:t>
            </a:r>
            <a:endParaRPr lang="zh-CN" altLang="en-US" sz="1000" baseline="80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16" name="图片 315">
            <a:extLst>
              <a:ext uri="{FF2B5EF4-FFF2-40B4-BE49-F238E27FC236}">
                <a16:creationId xmlns:a16="http://schemas.microsoft.com/office/drawing/2014/main" id="{174B5638-59EA-4DE1-B3CC-EA3432F27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1119" y="4929457"/>
            <a:ext cx="163679" cy="292054"/>
          </a:xfrm>
          <a:prstGeom prst="rect">
            <a:avLst/>
          </a:prstGeom>
        </p:spPr>
      </p:pic>
      <p:sp>
        <p:nvSpPr>
          <p:cNvPr id="317" name="文本框 316">
            <a:extLst>
              <a:ext uri="{FF2B5EF4-FFF2-40B4-BE49-F238E27FC236}">
                <a16:creationId xmlns:a16="http://schemas.microsoft.com/office/drawing/2014/main" id="{5CA46436-7396-454A-9344-84A6D48D35EC}"/>
              </a:ext>
            </a:extLst>
          </p:cNvPr>
          <p:cNvSpPr txBox="1"/>
          <p:nvPr/>
        </p:nvSpPr>
        <p:spPr>
          <a:xfrm>
            <a:off x="6512959" y="4885404"/>
            <a:ext cx="402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C</a:t>
            </a:r>
            <a:r>
              <a:rPr lang="en-US" altLang="zh-CN" sz="1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t</a:t>
            </a:r>
            <a:endParaRPr lang="zh-CN" altLang="en-US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cxnSp>
        <p:nvCxnSpPr>
          <p:cNvPr id="319" name="直接箭头连接符 318">
            <a:extLst>
              <a:ext uri="{FF2B5EF4-FFF2-40B4-BE49-F238E27FC236}">
                <a16:creationId xmlns:a16="http://schemas.microsoft.com/office/drawing/2014/main" id="{0E839A52-4D89-4730-8CB3-B1CD0D672186}"/>
              </a:ext>
            </a:extLst>
          </p:cNvPr>
          <p:cNvCxnSpPr>
            <a:cxnSpLocks/>
          </p:cNvCxnSpPr>
          <p:nvPr/>
        </p:nvCxnSpPr>
        <p:spPr>
          <a:xfrm flipH="1" flipV="1">
            <a:off x="6815280" y="5163762"/>
            <a:ext cx="1788926" cy="256631"/>
          </a:xfrm>
          <a:prstGeom prst="straightConnector1">
            <a:avLst/>
          </a:prstGeom>
          <a:ln w="3175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1" name="矩形 320">
            <a:extLst>
              <a:ext uri="{FF2B5EF4-FFF2-40B4-BE49-F238E27FC236}">
                <a16:creationId xmlns:a16="http://schemas.microsoft.com/office/drawing/2014/main" id="{7A4AC7A0-91B3-48F5-AFF6-534C3431147E}"/>
              </a:ext>
            </a:extLst>
          </p:cNvPr>
          <p:cNvSpPr/>
          <p:nvPr/>
        </p:nvSpPr>
        <p:spPr>
          <a:xfrm>
            <a:off x="10650631" y="41280"/>
            <a:ext cx="881424" cy="356128"/>
          </a:xfrm>
          <a:prstGeom prst="rect">
            <a:avLst/>
          </a:prstGeom>
          <a:solidFill>
            <a:srgbClr val="00B0F0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Encoder</a:t>
            </a:r>
            <a:endParaRPr lang="zh-CN" altLang="en-US" sz="10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22" name="矩形 321">
            <a:extLst>
              <a:ext uri="{FF2B5EF4-FFF2-40B4-BE49-F238E27FC236}">
                <a16:creationId xmlns:a16="http://schemas.microsoft.com/office/drawing/2014/main" id="{1F1497C6-20D9-4332-A9F4-E5755A75915D}"/>
              </a:ext>
            </a:extLst>
          </p:cNvPr>
          <p:cNvSpPr/>
          <p:nvPr/>
        </p:nvSpPr>
        <p:spPr>
          <a:xfrm>
            <a:off x="8545913" y="3118368"/>
            <a:ext cx="881424" cy="356128"/>
          </a:xfrm>
          <a:prstGeom prst="rect">
            <a:avLst/>
          </a:prstGeom>
          <a:solidFill>
            <a:srgbClr val="FD666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Decoder</a:t>
            </a:r>
            <a:endParaRPr lang="zh-CN" altLang="en-US" sz="10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24" name="直角三角形 323">
            <a:extLst>
              <a:ext uri="{FF2B5EF4-FFF2-40B4-BE49-F238E27FC236}">
                <a16:creationId xmlns:a16="http://schemas.microsoft.com/office/drawing/2014/main" id="{E2961138-1F5F-41CF-88EA-4805F889E32B}"/>
              </a:ext>
            </a:extLst>
          </p:cNvPr>
          <p:cNvSpPr/>
          <p:nvPr/>
        </p:nvSpPr>
        <p:spPr>
          <a:xfrm>
            <a:off x="10763290" y="3779057"/>
            <a:ext cx="271008" cy="248302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5" name="直角三角形 324">
            <a:extLst>
              <a:ext uri="{FF2B5EF4-FFF2-40B4-BE49-F238E27FC236}">
                <a16:creationId xmlns:a16="http://schemas.microsoft.com/office/drawing/2014/main" id="{FFADA23C-0A16-41D7-B6FD-5A7F8D593AF9}"/>
              </a:ext>
            </a:extLst>
          </p:cNvPr>
          <p:cNvSpPr/>
          <p:nvPr/>
        </p:nvSpPr>
        <p:spPr>
          <a:xfrm rot="10800000">
            <a:off x="10951886" y="3592909"/>
            <a:ext cx="271008" cy="248302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6" name="矩形 325">
            <a:extLst>
              <a:ext uri="{FF2B5EF4-FFF2-40B4-BE49-F238E27FC236}">
                <a16:creationId xmlns:a16="http://schemas.microsoft.com/office/drawing/2014/main" id="{82EB3A54-E64C-4D46-B0E7-FA85ECAE2783}"/>
              </a:ext>
            </a:extLst>
          </p:cNvPr>
          <p:cNvSpPr/>
          <p:nvPr/>
        </p:nvSpPr>
        <p:spPr>
          <a:xfrm>
            <a:off x="2406814" y="6238967"/>
            <a:ext cx="1438560" cy="225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FC:   80*256, no bias,  ReLU</a:t>
            </a:r>
            <a:endParaRPr lang="zh-CN" altLang="en-US" sz="7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27" name="矩形 326">
            <a:extLst>
              <a:ext uri="{FF2B5EF4-FFF2-40B4-BE49-F238E27FC236}">
                <a16:creationId xmlns:a16="http://schemas.microsoft.com/office/drawing/2014/main" id="{548DE7DA-00F6-4F7B-A21A-C27080274AFC}"/>
              </a:ext>
            </a:extLst>
          </p:cNvPr>
          <p:cNvSpPr/>
          <p:nvPr/>
        </p:nvSpPr>
        <p:spPr>
          <a:xfrm>
            <a:off x="2401594" y="5949120"/>
            <a:ext cx="1438560" cy="225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FC:   256*256, no bias,  ReLU</a:t>
            </a:r>
            <a:endParaRPr lang="zh-CN" altLang="en-US" sz="7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28" name="矩形 327">
            <a:extLst>
              <a:ext uri="{FF2B5EF4-FFF2-40B4-BE49-F238E27FC236}">
                <a16:creationId xmlns:a16="http://schemas.microsoft.com/office/drawing/2014/main" id="{8EA8C36D-7EE7-44A3-9D69-2B75A8D958EB}"/>
              </a:ext>
            </a:extLst>
          </p:cNvPr>
          <p:cNvSpPr/>
          <p:nvPr/>
        </p:nvSpPr>
        <p:spPr>
          <a:xfrm>
            <a:off x="2406814" y="5229799"/>
            <a:ext cx="1438560" cy="225074"/>
          </a:xfrm>
          <a:prstGeom prst="rect">
            <a:avLst/>
          </a:prstGeom>
          <a:solidFill>
            <a:srgbClr val="D5ADE9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LSTM:  -1 * 1024,  initialize all 0</a:t>
            </a:r>
            <a:endParaRPr lang="zh-CN" altLang="en-US" sz="7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29" name="矩形 328">
            <a:extLst>
              <a:ext uri="{FF2B5EF4-FFF2-40B4-BE49-F238E27FC236}">
                <a16:creationId xmlns:a16="http://schemas.microsoft.com/office/drawing/2014/main" id="{529A9AB1-64D3-468C-A551-124D72DC7AA9}"/>
              </a:ext>
            </a:extLst>
          </p:cNvPr>
          <p:cNvSpPr/>
          <p:nvPr/>
        </p:nvSpPr>
        <p:spPr>
          <a:xfrm>
            <a:off x="2401594" y="4939952"/>
            <a:ext cx="1438560" cy="225074"/>
          </a:xfrm>
          <a:prstGeom prst="rect">
            <a:avLst/>
          </a:prstGeom>
          <a:solidFill>
            <a:srgbClr val="D5ADE9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LSTM:  -1 * 1024,  initialize all 0</a:t>
            </a:r>
            <a:endParaRPr lang="zh-CN" altLang="en-US" sz="7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30" name="矩形 329">
            <a:extLst>
              <a:ext uri="{FF2B5EF4-FFF2-40B4-BE49-F238E27FC236}">
                <a16:creationId xmlns:a16="http://schemas.microsoft.com/office/drawing/2014/main" id="{A57B0BA6-7E89-418C-8A2F-364C4BF12C8E}"/>
              </a:ext>
            </a:extLst>
          </p:cNvPr>
          <p:cNvSpPr/>
          <p:nvPr/>
        </p:nvSpPr>
        <p:spPr>
          <a:xfrm>
            <a:off x="1074322" y="4616699"/>
            <a:ext cx="1169339" cy="1829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FC:   1536*1, with bias</a:t>
            </a:r>
            <a:endParaRPr lang="zh-CN" altLang="en-US" sz="7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31" name="矩形 330">
            <a:extLst>
              <a:ext uri="{FF2B5EF4-FFF2-40B4-BE49-F238E27FC236}">
                <a16:creationId xmlns:a16="http://schemas.microsoft.com/office/drawing/2014/main" id="{033455E9-E9F2-471F-A9E4-8EE7F4A830BB}"/>
              </a:ext>
            </a:extLst>
          </p:cNvPr>
          <p:cNvSpPr/>
          <p:nvPr/>
        </p:nvSpPr>
        <p:spPr>
          <a:xfrm>
            <a:off x="2538561" y="4622409"/>
            <a:ext cx="1169339" cy="1829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FC:   1536*80, with bias</a:t>
            </a:r>
            <a:endParaRPr lang="zh-CN" altLang="en-US" sz="7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33" name="矩形 332">
            <a:extLst>
              <a:ext uri="{FF2B5EF4-FFF2-40B4-BE49-F238E27FC236}">
                <a16:creationId xmlns:a16="http://schemas.microsoft.com/office/drawing/2014/main" id="{0AF72D58-3C96-493A-ABF3-DB6E2089DC09}"/>
              </a:ext>
            </a:extLst>
          </p:cNvPr>
          <p:cNvSpPr/>
          <p:nvPr/>
        </p:nvSpPr>
        <p:spPr>
          <a:xfrm>
            <a:off x="2411527" y="3943897"/>
            <a:ext cx="1438560" cy="225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5 Conv Layers (80*512@5) </a:t>
            </a:r>
            <a:endParaRPr lang="zh-CN" altLang="en-US" sz="7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797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493984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4" name="内容占位符 2"/>
          <p:cNvSpPr txBox="1"/>
          <p:nvPr/>
        </p:nvSpPr>
        <p:spPr>
          <a:xfrm>
            <a:off x="5736360" y="1284604"/>
            <a:ext cx="4939840" cy="4025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2016.06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UNIT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WaveFlow - 2016.09.19</a:t>
            </a:r>
          </a:p>
        </p:txBody>
      </p:sp>
      <p:sp>
        <p:nvSpPr>
          <p:cNvPr id="14" name="矩形 13"/>
          <p:cNvSpPr/>
          <p:nvPr/>
        </p:nvSpPr>
        <p:spPr>
          <a:xfrm>
            <a:off x="3698400" y="1905321"/>
            <a:ext cx="5164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115359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600" y="1271160"/>
            <a:ext cx="6216970" cy="52834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</a:p>
        </p:txBody>
      </p:sp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7084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4716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335280" y="72390"/>
            <a:ext cx="4561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041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911520"/>
            <a:ext cx="11257526" cy="5034960"/>
          </a:xfrm>
          <a:prstGeom prst="rect">
            <a:avLst/>
          </a:prstGeom>
        </p:spPr>
      </p:pic>
      <p:cxnSp>
        <p:nvCxnSpPr>
          <p:cNvPr id="6" name="连接符: 肘形 5"/>
          <p:cNvCxnSpPr/>
          <p:nvPr/>
        </p:nvCxnSpPr>
        <p:spPr>
          <a:xfrm rot="5400000" flipH="1" flipV="1">
            <a:off x="10591500" y="3968460"/>
            <a:ext cx="1318680" cy="239760"/>
          </a:xfrm>
          <a:prstGeom prst="bentConnector3">
            <a:avLst>
              <a:gd name="adj1" fmla="val 4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29801" y="4539667"/>
            <a:ext cx="1318680" cy="35964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99000" y="3309120"/>
            <a:ext cx="239760" cy="47952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885" y="79375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Inception-v3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20" y="1750680"/>
            <a:ext cx="9212880" cy="296149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79120" y="2949480"/>
            <a:ext cx="95904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177920" y="2949480"/>
            <a:ext cx="119880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72308" y="3788640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53748" y="3429000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1173" y="1323023"/>
            <a:ext cx="544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FID Calculation through Inception-v3 Pretrained Model</a:t>
            </a:r>
          </a:p>
        </p:txBody>
      </p:sp>
      <p:sp>
        <p:nvSpPr>
          <p:cNvPr id="16" name="矩形 15"/>
          <p:cNvSpPr/>
          <p:nvPr/>
        </p:nvSpPr>
        <p:spPr>
          <a:xfrm>
            <a:off x="1873204" y="3763232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52797" y="3762044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32780" y="4362061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14220" y="4002421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33676" y="4336653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13269" y="4335465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17741" y="5227200"/>
            <a:ext cx="3826256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mean &amp; Covariance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183920" y="4148280"/>
            <a:ext cx="0" cy="1078920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856240" y="4721701"/>
            <a:ext cx="0" cy="505499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00436" y="5227199"/>
            <a:ext cx="1533524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FID</a:t>
            </a:r>
          </a:p>
        </p:txBody>
      </p:sp>
      <p:cxnSp>
        <p:nvCxnSpPr>
          <p:cNvPr id="28" name="直接箭头连接符 27"/>
          <p:cNvCxnSpPr>
            <a:stCxn id="22" idx="3"/>
            <a:endCxn id="27" idx="1"/>
          </p:cNvCxnSpPr>
          <p:nvPr/>
        </p:nvCxnSpPr>
        <p:spPr>
          <a:xfrm flipV="1">
            <a:off x="5943997" y="5381088"/>
            <a:ext cx="656439" cy="1"/>
          </a:xfrm>
          <a:prstGeom prst="straightConnector1">
            <a:avLst/>
          </a:prstGeom>
          <a:ln w="28575"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15,&quot;width&quot;:445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565,&quot;width&quot;:445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4512</TotalTime>
  <Words>1983</Words>
  <Application>Microsoft Office PowerPoint</Application>
  <PresentationFormat>宽屏</PresentationFormat>
  <Paragraphs>589</Paragraphs>
  <Slides>50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6" baseType="lpstr">
      <vt:lpstr>Menlo</vt:lpstr>
      <vt:lpstr>Microsoft JhengHei</vt:lpstr>
      <vt:lpstr>Microsoft YaHei UI</vt:lpstr>
      <vt:lpstr>汉仪新蒂灵飞经体</vt:lpstr>
      <vt:lpstr>思源黑体</vt:lpstr>
      <vt:lpstr>微软雅黑</vt:lpstr>
      <vt:lpstr>Arial</vt:lpstr>
      <vt:lpstr>Arial Narrow</vt:lpstr>
      <vt:lpstr>Axure Handwriting</vt:lpstr>
      <vt:lpstr>Bahnschrift Light</vt:lpstr>
      <vt:lpstr>Bahnschrift SemiBold</vt:lpstr>
      <vt:lpstr>Calibri</vt:lpstr>
      <vt:lpstr>Calibri Light</vt:lpstr>
      <vt:lpstr>Cambria Math</vt:lpstr>
      <vt:lpstr>Lucida Calligraphy</vt:lpstr>
      <vt:lpstr>Office 主题</vt:lpstr>
      <vt:lpstr>GAN  Understanding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GAN Understanding Probability Theory</vt:lpstr>
      <vt:lpstr>PowerPoint 演示文稿</vt:lpstr>
      <vt:lpstr>PowerPoint 演示文稿</vt:lpstr>
      <vt:lpstr>PowerPoint 演示文稿</vt:lpstr>
      <vt:lpstr>GAN Understanding Audio Application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 Guo</cp:lastModifiedBy>
  <cp:revision>1690</cp:revision>
  <dcterms:created xsi:type="dcterms:W3CDTF">2020-09-25T09:46:00Z</dcterms:created>
  <dcterms:modified xsi:type="dcterms:W3CDTF">2021-06-14T02:24:11Z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